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7"/>
  </p:notesMasterIdLst>
  <p:sldIdLst>
    <p:sldId id="256" r:id="rId2"/>
    <p:sldId id="280" r:id="rId3"/>
    <p:sldId id="258" r:id="rId4"/>
    <p:sldId id="267" r:id="rId5"/>
    <p:sldId id="257" r:id="rId6"/>
    <p:sldId id="268" r:id="rId7"/>
    <p:sldId id="298" r:id="rId8"/>
    <p:sldId id="259" r:id="rId9"/>
    <p:sldId id="308" r:id="rId10"/>
    <p:sldId id="307" r:id="rId11"/>
    <p:sldId id="309" r:id="rId12"/>
    <p:sldId id="310" r:id="rId13"/>
    <p:sldId id="300" r:id="rId14"/>
    <p:sldId id="317" r:id="rId15"/>
    <p:sldId id="316" r:id="rId16"/>
    <p:sldId id="262" r:id="rId17"/>
    <p:sldId id="305" r:id="rId18"/>
    <p:sldId id="303" r:id="rId19"/>
    <p:sldId id="271" r:id="rId20"/>
    <p:sldId id="313" r:id="rId21"/>
    <p:sldId id="314" r:id="rId22"/>
    <p:sldId id="299" r:id="rId23"/>
    <p:sldId id="315" r:id="rId24"/>
    <p:sldId id="319" r:id="rId25"/>
    <p:sldId id="32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tamaran Thin" panose="020B0604020202020204" charset="0"/>
      <p:regular r:id="rId32"/>
      <p:bold r:id="rId33"/>
    </p:embeddedFont>
    <p:embeddedFont>
      <p:font typeface="Livvic" panose="020B0604020202020204" charset="0"/>
      <p:regular r:id="rId34"/>
      <p:bold r:id="rId35"/>
      <p:italic r:id="rId36"/>
      <p:boldItalic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A5B28-01DA-3BA8-EFDB-FB64DB076FC0}" v="25" dt="2020-12-09T16:51:20.966"/>
    <p1510:client id="{166610F0-3EC2-41AC-B6ED-CC74CB4FD9AC}" v="1718" dt="2020-12-10T07:08:18.903"/>
    <p1510:client id="{16C08569-A65D-12A9-545D-0522360AC28C}" v="239" dt="2020-12-09T20:35:22.699"/>
    <p1510:client id="{1D5D505B-A17F-6143-2D51-D74F4841077B}" v="352" dt="2020-12-09T18:37:52.778"/>
    <p1510:client id="{5D825702-2634-28A0-A958-3CD23B8F3891}" v="94" dt="2020-12-09T23:16:08.231"/>
    <p1510:client id="{6BAC6058-E31D-16FD-47BC-23790EEAF2C7}" v="257" dt="2020-12-09T21:53:46.708"/>
    <p1510:client id="{778448C6-72CF-F428-844D-5E40A8E25146}" v="14" dt="2020-12-09T16:28:10.636"/>
    <p1510:client id="{77903CAA-E2AC-FF25-6D97-C925C9B6F0D4}" v="8" dt="2020-12-10T09:14:31.832"/>
    <p1510:client id="{A0798072-552A-84CF-594D-DF2DDFFBDE4A}" v="3" dt="2020-12-09T10:33:19.951"/>
    <p1510:client id="{A54BB28C-6B56-D477-EC95-6C704C133D19}" v="358" dt="2020-12-09T16:47:51.768"/>
    <p1510:client id="{DA61EF6B-C3AA-0C81-6741-64C9BB2F6885}" v="2" dt="2020-12-10T09:40:22.410"/>
    <p1510:client id="{EF692C44-14ED-1AF6-27A1-FE4E9C16FFBA}" v="20" dt="2020-12-09T18:22:48.932"/>
  </p1510:revLst>
</p1510:revInfo>
</file>

<file path=ppt/tableStyles.xml><?xml version="1.0" encoding="utf-8"?>
<a:tblStyleLst xmlns:a="http://schemas.openxmlformats.org/drawingml/2006/main" def="{45494C1B-6FBC-480A-8A64-82CE9F99BC9F}">
  <a:tblStyle styleId="{45494C1B-6FBC-480A-8A64-82CE9F99BC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2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49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90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089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03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67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40921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79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23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422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59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04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24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a:blip r:embed="rId3"/>
          <a:srcRect/>
          <a:stretch/>
        </p:blipFill>
        <p:spPr>
          <a:xfrm flipH="1">
            <a:off x="2249586" y="364141"/>
            <a:ext cx="6673464" cy="4304963"/>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4"/>
          <p:cNvSpPr txBox="1">
            <a:spLocks noGrp="1"/>
          </p:cNvSpPr>
          <p:nvPr>
            <p:ph type="ctrTitle"/>
          </p:nvPr>
        </p:nvSpPr>
        <p:spPr>
          <a:xfrm>
            <a:off x="904414" y="1434474"/>
            <a:ext cx="440772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solidFill>
                  <a:schemeClr val="lt1"/>
                </a:solidFill>
              </a:rPr>
              <a:t>Advanced Analytics in Fundraising</a:t>
            </a:r>
            <a:endParaRPr sz="400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ubtitle 3">
            <a:extLst>
              <a:ext uri="{FF2B5EF4-FFF2-40B4-BE49-F238E27FC236}">
                <a16:creationId xmlns:a16="http://schemas.microsoft.com/office/drawing/2014/main" id="{D1DD8CBE-C757-4F7E-B1C1-56A74B830D13}"/>
              </a:ext>
            </a:extLst>
          </p:cNvPr>
          <p:cNvSpPr>
            <a:spLocks noGrp="1"/>
          </p:cNvSpPr>
          <p:nvPr>
            <p:ph type="subTitle" idx="1"/>
          </p:nvPr>
        </p:nvSpPr>
        <p:spPr>
          <a:xfrm>
            <a:off x="1525033" y="3216774"/>
            <a:ext cx="3166481" cy="717000"/>
          </a:xfrm>
        </p:spPr>
        <p:txBody>
          <a:bodyPr/>
          <a:lstStyle/>
          <a:p>
            <a:pPr algn="ctr"/>
            <a:r>
              <a:rPr lang="en-GB">
                <a:solidFill>
                  <a:schemeClr val="bg1"/>
                </a:solidFill>
              </a:rPr>
              <a:t>IESEG School of Management - MBDA 2020</a:t>
            </a:r>
          </a:p>
          <a:p>
            <a:pPr algn="ctr"/>
            <a:r>
              <a:rPr lang="en-GB">
                <a:solidFill>
                  <a:schemeClr val="bg1"/>
                </a:solidFill>
              </a:rPr>
              <a:t>10 December,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4" name="Google Shape;164;p27"/>
          <p:cNvSpPr txBox="1">
            <a:spLocks noGrp="1"/>
          </p:cNvSpPr>
          <p:nvPr>
            <p:ph type="subTitle" idx="1"/>
          </p:nvPr>
        </p:nvSpPr>
        <p:spPr>
          <a:xfrm flipH="1">
            <a:off x="1359568" y="1313743"/>
            <a:ext cx="6821481" cy="527314"/>
          </a:xfrm>
          <a:prstGeom prst="rect">
            <a:avLst/>
          </a:prstGeom>
        </p:spPr>
        <p:txBody>
          <a:bodyPr spcFirstLastPara="1" wrap="square" lIns="91425" tIns="91425" rIns="91425" bIns="91425" anchor="t" anchorCtr="0">
            <a:noAutofit/>
          </a:bodyPr>
          <a:lstStyle/>
          <a:p>
            <a:pPr marL="0" indent="0" algn="just">
              <a:buClr>
                <a:schemeClr val="dk1"/>
              </a:buClr>
              <a:buSzPts val="1100"/>
            </a:pPr>
            <a:r>
              <a:rPr lang="en-GB" b="1"/>
              <a:t>campaignCost: </a:t>
            </a:r>
            <a:r>
              <a:rPr lang="en-GB"/>
              <a:t>Calculated total cost of campaign as the product of unit cost and the number of letters sent​</a:t>
            </a:r>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p27">
            <a:extLst>
              <a:ext uri="{FF2B5EF4-FFF2-40B4-BE49-F238E27FC236}">
                <a16:creationId xmlns:a16="http://schemas.microsoft.com/office/drawing/2014/main" id="{91711743-C83B-4CCB-95C6-4BC64A74C1DC}"/>
              </a:ext>
            </a:extLst>
          </p:cNvPr>
          <p:cNvSpPr txBox="1">
            <a:spLocks/>
          </p:cNvSpPr>
          <p:nvPr/>
        </p:nvSpPr>
        <p:spPr>
          <a:xfrm>
            <a:off x="1359568" y="348142"/>
            <a:ext cx="4539526"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GB"/>
              <a:t>CAMPAIGNS TABLE</a:t>
            </a:r>
          </a:p>
        </p:txBody>
      </p:sp>
      <p:pic>
        <p:nvPicPr>
          <p:cNvPr id="2050" name="Picture 2">
            <a:extLst>
              <a:ext uri="{FF2B5EF4-FFF2-40B4-BE49-F238E27FC236}">
                <a16:creationId xmlns:a16="http://schemas.microsoft.com/office/drawing/2014/main" id="{24AA33B7-2207-48B2-A8B6-BD1E64A77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212" y="1932775"/>
            <a:ext cx="4806563" cy="227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3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4" name="Google Shape;164;p27"/>
          <p:cNvSpPr txBox="1">
            <a:spLocks noGrp="1"/>
          </p:cNvSpPr>
          <p:nvPr>
            <p:ph type="subTitle" idx="1"/>
          </p:nvPr>
        </p:nvSpPr>
        <p:spPr>
          <a:xfrm flipH="1">
            <a:off x="1262462" y="1414774"/>
            <a:ext cx="7145162" cy="3380583"/>
          </a:xfrm>
          <a:prstGeom prst="rect">
            <a:avLst/>
          </a:prstGeom>
        </p:spPr>
        <p:txBody>
          <a:bodyPr spcFirstLastPara="1" wrap="square" lIns="91425" tIns="91425" rIns="91425" bIns="91425" anchor="t" anchorCtr="0">
            <a:noAutofit/>
          </a:bodyPr>
          <a:lstStyle/>
          <a:p>
            <a:pPr marL="285750" indent="-285750" algn="just">
              <a:lnSpc>
                <a:spcPct val="200000"/>
              </a:lnSpc>
              <a:buClr>
                <a:schemeClr val="dk1"/>
              </a:buClr>
              <a:buSzPts val="1100"/>
              <a:buFont typeface="Wingdings" panose="05000000000000000000" pitchFamily="2" charset="2"/>
              <a:buChar char="§"/>
            </a:pPr>
            <a:r>
              <a:rPr lang="en-GB" sz="1400" b="1"/>
              <a:t>Missing Campaign IDs: </a:t>
            </a:r>
            <a:r>
              <a:rPr lang="en-GB" sz="1400"/>
              <a:t>2278 donations were between 2000 – 2004 for which campaigns data is unavailable and 13359 donations are not associated with any campaign. These missing fields assigned value 0 under new variable </a:t>
            </a:r>
            <a:r>
              <a:rPr lang="en-GB" sz="1400" err="1"/>
              <a:t>IsMissingCampaignID</a:t>
            </a:r>
            <a:r>
              <a:rPr lang="en-GB" sz="1400"/>
              <a:t>, keeping original intact</a:t>
            </a:r>
          </a:p>
          <a:p>
            <a:pPr marL="285750" indent="-285750" algn="just">
              <a:lnSpc>
                <a:spcPct val="200000"/>
              </a:lnSpc>
              <a:buClr>
                <a:schemeClr val="dk1"/>
              </a:buClr>
              <a:buSzPts val="1100"/>
              <a:buFont typeface="Wingdings" panose="05000000000000000000" pitchFamily="2" charset="2"/>
              <a:buChar char="§"/>
            </a:pPr>
            <a:r>
              <a:rPr lang="en-GB" sz="1400" b="1"/>
              <a:t>Outliers:</a:t>
            </a:r>
            <a:r>
              <a:rPr lang="en-GB" sz="1400"/>
              <a:t> Removed donation amounts with outliers using z-score / IQR method</a:t>
            </a:r>
          </a:p>
          <a:p>
            <a:pPr marL="285750" indent="-285750" algn="just">
              <a:lnSpc>
                <a:spcPct val="200000"/>
              </a:lnSpc>
              <a:buClr>
                <a:schemeClr val="dk1"/>
              </a:buClr>
              <a:buSzPts val="1100"/>
              <a:buFont typeface="Wingdings" panose="05000000000000000000" pitchFamily="2" charset="2"/>
              <a:buChar char="§"/>
            </a:pPr>
            <a:r>
              <a:rPr lang="en-GB" sz="1400" b="1"/>
              <a:t>Date: </a:t>
            </a:r>
            <a:r>
              <a:rPr lang="en-GB" sz="1400"/>
              <a:t>Converted to the right format​</a:t>
            </a:r>
          </a:p>
          <a:p>
            <a:pPr marL="285750" lvl="0" indent="-285750" algn="just" rtl="0">
              <a:lnSpc>
                <a:spcPct val="200000"/>
              </a:lnSpc>
              <a:spcBef>
                <a:spcPts val="0"/>
              </a:spcBef>
              <a:spcAft>
                <a:spcPts val="0"/>
              </a:spcAft>
              <a:buClr>
                <a:schemeClr val="dk1"/>
              </a:buClr>
              <a:buSzPts val="1100"/>
              <a:buFont typeface="Wingdings" panose="05000000000000000000" pitchFamily="2" charset="2"/>
              <a:buChar char="§"/>
            </a:pPr>
            <a:r>
              <a:rPr lang="en-GB" sz="1400" b="1"/>
              <a:t>Aggregation</a:t>
            </a:r>
            <a:r>
              <a:rPr lang="en-GB" sz="1400"/>
              <a:t> to find the total number of donations and total amount donated by each donor in the past and in the last 5 years, 3 years and 1 year</a:t>
            </a:r>
          </a:p>
        </p:txBody>
      </p:sp>
      <p:sp>
        <p:nvSpPr>
          <p:cNvPr id="165" name="Google Shape;165;p27"/>
          <p:cNvSpPr txBox="1">
            <a:spLocks noGrp="1"/>
          </p:cNvSpPr>
          <p:nvPr>
            <p:ph type="title"/>
          </p:nvPr>
        </p:nvSpPr>
        <p:spPr>
          <a:xfrm>
            <a:off x="1359568" y="348142"/>
            <a:ext cx="3498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GIFTS TABLE</a:t>
            </a:r>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62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p27">
            <a:extLst>
              <a:ext uri="{FF2B5EF4-FFF2-40B4-BE49-F238E27FC236}">
                <a16:creationId xmlns:a16="http://schemas.microsoft.com/office/drawing/2014/main" id="{91711743-C83B-4CCB-95C6-4BC64A74C1DC}"/>
              </a:ext>
            </a:extLst>
          </p:cNvPr>
          <p:cNvSpPr txBox="1">
            <a:spLocks/>
          </p:cNvSpPr>
          <p:nvPr/>
        </p:nvSpPr>
        <p:spPr>
          <a:xfrm>
            <a:off x="1359568" y="348142"/>
            <a:ext cx="4539526"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GB"/>
              <a:t>GIFTS TABLE</a:t>
            </a:r>
          </a:p>
        </p:txBody>
      </p:sp>
      <p:grpSp>
        <p:nvGrpSpPr>
          <p:cNvPr id="3" name="Group 2">
            <a:extLst>
              <a:ext uri="{FF2B5EF4-FFF2-40B4-BE49-F238E27FC236}">
                <a16:creationId xmlns:a16="http://schemas.microsoft.com/office/drawing/2014/main" id="{5C3D13D5-FB03-4E42-880E-01E117F1B376}"/>
              </a:ext>
            </a:extLst>
          </p:cNvPr>
          <p:cNvGrpSpPr/>
          <p:nvPr/>
        </p:nvGrpSpPr>
        <p:grpSpPr>
          <a:xfrm>
            <a:off x="464540" y="1870494"/>
            <a:ext cx="8530972" cy="1404072"/>
            <a:chOff x="418820" y="1809534"/>
            <a:chExt cx="8530972" cy="1404072"/>
          </a:xfrm>
        </p:grpSpPr>
        <p:pic>
          <p:nvPicPr>
            <p:cNvPr id="3074" name="Picture 2">
              <a:extLst>
                <a:ext uri="{FF2B5EF4-FFF2-40B4-BE49-F238E27FC236}">
                  <a16:creationId xmlns:a16="http://schemas.microsoft.com/office/drawing/2014/main" id="{F0863961-167B-4FEC-9C06-31CFECACE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20" y="1809749"/>
              <a:ext cx="2195107" cy="139469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AA189F3A-7B3D-45F2-97B9-CF66FF7C7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637" y="1816773"/>
              <a:ext cx="1438460" cy="13968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29BA1A0-1955-42F3-967F-D26F8A4BAF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99"/>
            <a:stretch/>
          </p:blipFill>
          <p:spPr bwMode="auto">
            <a:xfrm>
              <a:off x="5942098" y="1810221"/>
              <a:ext cx="1523907" cy="13443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10BDCE50-44B8-47D7-B7B5-D0601E88C2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92"/>
            <a:stretch/>
          </p:blipFill>
          <p:spPr bwMode="auto">
            <a:xfrm>
              <a:off x="7444813" y="1817582"/>
              <a:ext cx="1504979" cy="133668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BC9AC8A-B6CA-4C38-912C-469BFB65E1A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135"/>
            <a:stretch/>
          </p:blipFill>
          <p:spPr bwMode="auto">
            <a:xfrm>
              <a:off x="2553640" y="1809534"/>
              <a:ext cx="1985120" cy="13430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294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2000"/>
            <a:duotone>
              <a:prstClr val="black"/>
              <a:schemeClr val="accent3">
                <a:tint val="45000"/>
                <a:satMod val="400000"/>
              </a:schemeClr>
            </a:duotone>
            <a:extLst>
              <a:ext uri="{BEBA8EAE-BF5A-486C-A8C5-ECC9F3942E4B}">
                <a14:imgProps xmlns:a14="http://schemas.microsoft.com/office/drawing/2010/main">
                  <a14:imgLayer r:embed="rId4">
                    <a14:imgEffect>
                      <a14:saturation sat="200000"/>
                    </a14:imgEffect>
                  </a14:imgLayer>
                </a14:imgProps>
              </a:ext>
            </a:extLst>
          </a:blip>
          <a:srcRect/>
          <a:stretch>
            <a:fillRect/>
          </a:stretch>
        </a:blipFill>
        <a:effectLst/>
      </p:bgPr>
    </p:bg>
    <p:spTree>
      <p:nvGrpSpPr>
        <p:cNvPr id="1" name="Shape 244"/>
        <p:cNvGrpSpPr/>
        <p:nvPr/>
      </p:nvGrpSpPr>
      <p:grpSpPr>
        <a:xfrm>
          <a:off x="0" y="0"/>
          <a:ext cx="0" cy="0"/>
          <a:chOff x="0" y="0"/>
          <a:chExt cx="0" cy="0"/>
        </a:xfrm>
      </p:grpSpPr>
      <p:sp>
        <p:nvSpPr>
          <p:cNvPr id="7" name="Google Shape;246;p35">
            <a:extLst>
              <a:ext uri="{FF2B5EF4-FFF2-40B4-BE49-F238E27FC236}">
                <a16:creationId xmlns:a16="http://schemas.microsoft.com/office/drawing/2014/main" id="{FAB23D82-7FBC-49D5-A444-AD1102931822}"/>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03</a:t>
            </a:r>
            <a:endParaRPr>
              <a:solidFill>
                <a:schemeClr val="lt1"/>
              </a:solidFill>
            </a:endParaRPr>
          </a:p>
        </p:txBody>
      </p:sp>
      <p:sp>
        <p:nvSpPr>
          <p:cNvPr id="6" name="Google Shape;246;p35">
            <a:extLst>
              <a:ext uri="{FF2B5EF4-FFF2-40B4-BE49-F238E27FC236}">
                <a16:creationId xmlns:a16="http://schemas.microsoft.com/office/drawing/2014/main" id="{9CC88520-05B0-46BD-89B3-87554662C19D}"/>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894518" y="2205676"/>
            <a:ext cx="31388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FEATURE SELECTION</a:t>
            </a:r>
            <a:endParaRPr>
              <a:solidFill>
                <a:schemeClr val="lt1"/>
              </a:solidFill>
            </a:endParaRPr>
          </a:p>
        </p:txBody>
      </p:sp>
    </p:spTree>
    <p:extLst>
      <p:ext uri="{BB962C8B-B14F-4D97-AF65-F5344CB8AC3E}">
        <p14:creationId xmlns:p14="http://schemas.microsoft.com/office/powerpoint/2010/main" val="99840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FEATURE SELECTION</a:t>
            </a:r>
            <a:endParaRPr/>
          </a:p>
        </p:txBody>
      </p:sp>
      <p:sp>
        <p:nvSpPr>
          <p:cNvPr id="133" name="Google Shape;133;p25"/>
          <p:cNvSpPr txBox="1">
            <a:spLocks noGrp="1"/>
          </p:cNvSpPr>
          <p:nvPr>
            <p:ph type="subTitle" idx="4294967295"/>
          </p:nvPr>
        </p:nvSpPr>
        <p:spPr>
          <a:xfrm flipH="1">
            <a:off x="827636" y="673650"/>
            <a:ext cx="6220527" cy="4024200"/>
          </a:xfrm>
          <a:prstGeom prst="rect">
            <a:avLst/>
          </a:prstGeom>
        </p:spPr>
        <p:txBody>
          <a:bodyPr spcFirstLastPara="1" wrap="square" lIns="91425" tIns="91425" rIns="91425" bIns="91425" anchor="t" anchorCtr="0">
            <a:noAutofit/>
          </a:bodyPr>
          <a:lstStyle/>
          <a:p>
            <a:pPr marL="285750" indent="-285750">
              <a:lnSpc>
                <a:spcPct val="150000"/>
              </a:lnSpc>
              <a:buFont typeface="Wingdings" panose="05000000000000000000" pitchFamily="2" charset="2"/>
              <a:buChar char="§"/>
            </a:pPr>
            <a:r>
              <a:rPr lang="en-GB" sz="1300"/>
              <a:t>For selecting the most impactful features for our model, we assessed the AUC score of each of the features on the training and test set using different models and selected one with good AUC scores and also flexible – </a:t>
            </a:r>
            <a:r>
              <a:rPr lang="en-GB" sz="1300" b="1"/>
              <a:t>Logistic Regression</a:t>
            </a:r>
          </a:p>
          <a:p>
            <a:pPr marL="285750" indent="-285750">
              <a:lnSpc>
                <a:spcPct val="150000"/>
              </a:lnSpc>
              <a:buFont typeface="Wingdings" panose="05000000000000000000" pitchFamily="2" charset="2"/>
              <a:buChar char="§"/>
            </a:pPr>
            <a:endParaRPr lang="en-GB" sz="1300"/>
          </a:p>
          <a:p>
            <a:pPr marL="285750" indent="-285750">
              <a:lnSpc>
                <a:spcPct val="150000"/>
              </a:lnSpc>
              <a:buFont typeface="Wingdings" panose="05000000000000000000" pitchFamily="2" charset="2"/>
              <a:buChar char="§"/>
            </a:pPr>
            <a:r>
              <a:rPr lang="en-GB" sz="1300"/>
              <a:t>We used </a:t>
            </a:r>
            <a:r>
              <a:rPr lang="en-GB" sz="1300" b="1"/>
              <a:t>single-model univariate feature selection </a:t>
            </a:r>
            <a:r>
              <a:rPr lang="en-GB" sz="1300"/>
              <a:t>process to get AUC score for each independent variable under logistic regression and kept only those features that scored above </a:t>
            </a:r>
            <a:r>
              <a:rPr lang="en-GB" sz="1300" b="1"/>
              <a:t>50% probability </a:t>
            </a:r>
            <a:r>
              <a:rPr lang="en-GB" sz="1300"/>
              <a:t>and used them for training our models: </a:t>
            </a:r>
            <a:r>
              <a:rPr lang="en-GB" sz="1300" b="1"/>
              <a:t>from 29 to 20</a:t>
            </a:r>
            <a:r>
              <a:rPr lang="en-GB" sz="1300"/>
              <a:t> features</a:t>
            </a:r>
          </a:p>
          <a:p>
            <a:pPr marL="285750" indent="-285750">
              <a:lnSpc>
                <a:spcPct val="150000"/>
              </a:lnSpc>
              <a:buFont typeface="Wingdings" panose="05000000000000000000" pitchFamily="2" charset="2"/>
              <a:buChar char="§"/>
            </a:pPr>
            <a:endParaRPr lang="en-GB" sz="1300"/>
          </a:p>
          <a:p>
            <a:pPr marL="285750" indent="-285750">
              <a:lnSpc>
                <a:spcPct val="150000"/>
              </a:lnSpc>
              <a:buFont typeface="Wingdings" panose="05000000000000000000" pitchFamily="2" charset="2"/>
              <a:buChar char="§"/>
            </a:pPr>
            <a:r>
              <a:rPr lang="en-GB" sz="1300"/>
              <a:t>To verify the consistency of the results from the selected features, we also did </a:t>
            </a:r>
            <a:r>
              <a:rPr lang="en-GB" sz="1300" b="1"/>
              <a:t>multi-model univariate feature selection</a:t>
            </a:r>
            <a:r>
              <a:rPr lang="en-GB" sz="1300"/>
              <a:t> process. As the outcome was positive, we continued with </a:t>
            </a:r>
            <a:r>
              <a:rPr lang="en-GB" sz="1300" b="1"/>
              <a:t>20 features </a:t>
            </a:r>
            <a:r>
              <a:rPr lang="en-GB" sz="1300"/>
              <a:t>shortlisted by the previous model including age regions, last donation period, language and gender</a:t>
            </a:r>
            <a:endParaRPr sz="1300"/>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650433" y="3674206"/>
            <a:ext cx="891300" cy="209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41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2000"/>
            <a:duotone>
              <a:prstClr val="black"/>
              <a:schemeClr val="accent3">
                <a:tint val="45000"/>
                <a:satMod val="400000"/>
              </a:schemeClr>
            </a:duotone>
          </a:blip>
          <a:srcRect/>
          <a:stretch>
            <a:fillRect t="-9000" b="-9000"/>
          </a:stretch>
        </a:blipFill>
        <a:effectLst/>
      </p:bgPr>
    </p:bg>
    <p:spTree>
      <p:nvGrpSpPr>
        <p:cNvPr id="1" name="Shape 244"/>
        <p:cNvGrpSpPr/>
        <p:nvPr/>
      </p:nvGrpSpPr>
      <p:grpSpPr>
        <a:xfrm>
          <a:off x="0" y="0"/>
          <a:ext cx="0" cy="0"/>
          <a:chOff x="0" y="0"/>
          <a:chExt cx="0" cy="0"/>
        </a:xfrm>
      </p:grpSpPr>
      <p:sp>
        <p:nvSpPr>
          <p:cNvPr id="7" name="Google Shape;246;p35">
            <a:extLst>
              <a:ext uri="{FF2B5EF4-FFF2-40B4-BE49-F238E27FC236}">
                <a16:creationId xmlns:a16="http://schemas.microsoft.com/office/drawing/2014/main" id="{FAB23D82-7FBC-49D5-A444-AD1102931822}"/>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04</a:t>
            </a:r>
            <a:endParaRPr>
              <a:solidFill>
                <a:schemeClr val="lt1"/>
              </a:solidFill>
            </a:endParaRPr>
          </a:p>
        </p:txBody>
      </p:sp>
      <p:sp>
        <p:nvSpPr>
          <p:cNvPr id="6" name="Google Shape;246;p35">
            <a:extLst>
              <a:ext uri="{FF2B5EF4-FFF2-40B4-BE49-F238E27FC236}">
                <a16:creationId xmlns:a16="http://schemas.microsoft.com/office/drawing/2014/main" id="{9CC88520-05B0-46BD-89B3-87554662C19D}"/>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894518" y="2205676"/>
            <a:ext cx="31388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MODEL BUILDING</a:t>
            </a:r>
            <a:endParaRPr>
              <a:solidFill>
                <a:schemeClr val="lt1"/>
              </a:solidFill>
            </a:endParaRPr>
          </a:p>
        </p:txBody>
      </p:sp>
    </p:spTree>
    <p:extLst>
      <p:ext uri="{BB962C8B-B14F-4D97-AF65-F5344CB8AC3E}">
        <p14:creationId xmlns:p14="http://schemas.microsoft.com/office/powerpoint/2010/main" val="26880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pic>
        <p:nvPicPr>
          <p:cNvPr id="3" name="Picture 2" descr="A picture containing light, traffic, sitting, night&#10;&#10;Description automatically generated">
            <a:extLst>
              <a:ext uri="{FF2B5EF4-FFF2-40B4-BE49-F238E27FC236}">
                <a16:creationId xmlns:a16="http://schemas.microsoft.com/office/drawing/2014/main" id="{E1B2A1E6-1DDF-4778-B15A-42324D5FC5CF}"/>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7200"/>
                    </a14:imgEffect>
                    <a14:imgEffect>
                      <a14:saturation sat="33000"/>
                    </a14:imgEffect>
                  </a14:imgLayer>
                </a14:imgProps>
              </a:ext>
            </a:extLst>
          </a:blip>
          <a:stretch>
            <a:fillRect/>
          </a:stretch>
        </p:blipFill>
        <p:spPr>
          <a:xfrm>
            <a:off x="335859" y="857929"/>
            <a:ext cx="4051583" cy="2811461"/>
          </a:xfrm>
          <a:prstGeom prst="rect">
            <a:avLst/>
          </a:prstGeom>
        </p:spPr>
      </p:pic>
      <p:sp>
        <p:nvSpPr>
          <p:cNvPr id="203" name="Google Shape;203;p30"/>
          <p:cNvSpPr/>
          <p:nvPr/>
        </p:nvSpPr>
        <p:spPr>
          <a:xfrm rot="-5400000">
            <a:off x="6386850" y="-274428"/>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471550" y="612590"/>
            <a:ext cx="2888100" cy="12128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MODELS</a:t>
            </a:r>
            <a:br>
              <a:rPr lang="es">
                <a:solidFill>
                  <a:schemeClr val="lt1"/>
                </a:solidFill>
              </a:rPr>
            </a:br>
            <a:r>
              <a:rPr lang="es">
                <a:solidFill>
                  <a:schemeClr val="lt1"/>
                </a:solidFill>
              </a:rPr>
              <a:t> USED</a:t>
            </a:r>
            <a:endParaRPr sz="2800">
              <a:solidFill>
                <a:schemeClr val="lt1"/>
              </a:solidFill>
            </a:endParaRPr>
          </a:p>
        </p:txBody>
      </p:sp>
      <p:sp>
        <p:nvSpPr>
          <p:cNvPr id="206" name="Google Shape;206;p30"/>
          <p:cNvSpPr txBox="1">
            <a:spLocks noGrp="1"/>
          </p:cNvSpPr>
          <p:nvPr>
            <p:ph type="subTitle" idx="1"/>
          </p:nvPr>
        </p:nvSpPr>
        <p:spPr>
          <a:xfrm>
            <a:off x="5363551" y="2070741"/>
            <a:ext cx="3104100" cy="1079675"/>
          </a:xfrm>
          <a:prstGeom prst="rect">
            <a:avLst/>
          </a:prstGeom>
        </p:spPr>
        <p:txBody>
          <a:bodyPr spcFirstLastPara="1" wrap="square" lIns="91425" tIns="91425" rIns="91425" bIns="91425" anchor="t" anchorCtr="0">
            <a:noAutofit/>
          </a:bodyPr>
          <a:lstStyle/>
          <a:p>
            <a:pPr algn="just">
              <a:lnSpc>
                <a:spcPct val="107000"/>
              </a:lnSpc>
              <a:spcAft>
                <a:spcPts val="800"/>
              </a:spcAft>
              <a:buFont typeface="Wingdings" panose="05000000000000000000" pitchFamily="2" charset="2"/>
              <a:buChar char="§"/>
            </a:pPr>
            <a:r>
              <a:rPr lang="en-GB">
                <a:latin typeface="Calibri" panose="020F0502020204030204" pitchFamily="34" charset="0"/>
                <a:ea typeface="Calibri" panose="020F0502020204030204" pitchFamily="34" charset="0"/>
                <a:cs typeface="Times New Roman" panose="02020603050405020304" pitchFamily="18" charset="0"/>
              </a:rPr>
              <a:t>4</a:t>
            </a:r>
            <a:r>
              <a:rPr lang="en-GB">
                <a:effectLst/>
                <a:latin typeface="Calibri" panose="020F0502020204030204" pitchFamily="34" charset="0"/>
                <a:ea typeface="Calibri" panose="020F0502020204030204" pitchFamily="34" charset="0"/>
                <a:cs typeface="Times New Roman" panose="02020603050405020304" pitchFamily="18" charset="0"/>
              </a:rPr>
              <a:t> different training and testing datasets to compare the performance of different models</a:t>
            </a:r>
          </a:p>
          <a:p>
            <a:pPr algn="just">
              <a:lnSpc>
                <a:spcPct val="107000"/>
              </a:lnSpc>
              <a:spcAft>
                <a:spcPts val="800"/>
              </a:spcAft>
              <a:buFont typeface="Wingdings" panose="05000000000000000000" pitchFamily="2" charset="2"/>
              <a:buChar char="§"/>
            </a:pPr>
            <a:r>
              <a:rPr lang="en-GB">
                <a:effectLst/>
                <a:latin typeface="Calibri" panose="020F0502020204030204" pitchFamily="34" charset="0"/>
                <a:ea typeface="Calibri" panose="020F0502020204030204" pitchFamily="34" charset="0"/>
                <a:cs typeface="Times New Roman" panose="02020603050405020304" pitchFamily="18" charset="0"/>
              </a:rPr>
              <a:t>ML models used: </a:t>
            </a:r>
          </a:p>
        </p:txBody>
      </p:sp>
      <p:sp>
        <p:nvSpPr>
          <p:cNvPr id="207" name="Google Shape;207;p30"/>
          <p:cNvSpPr/>
          <p:nvPr/>
        </p:nvSpPr>
        <p:spPr>
          <a:xfrm rot="-5400000">
            <a:off x="-251913" y="1919038"/>
            <a:ext cx="1057500" cy="553673"/>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B9098EE-A74F-4435-AF13-E8FF77C1E771}"/>
              </a:ext>
            </a:extLst>
          </p:cNvPr>
          <p:cNvSpPr txBox="1"/>
          <p:nvPr/>
        </p:nvSpPr>
        <p:spPr>
          <a:xfrm>
            <a:off x="4527495" y="3113015"/>
            <a:ext cx="4399312" cy="154526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indent="-304800">
              <a:lnSpc>
                <a:spcPct val="107000"/>
              </a:lnSpc>
              <a:spcAft>
                <a:spcPts val="800"/>
              </a:spcAft>
              <a:buClr>
                <a:schemeClr val="dk1"/>
              </a:buClr>
              <a:buSzPts val="1200"/>
              <a:buFont typeface="Wingdings" panose="05000000000000000000" pitchFamily="2" charset="2"/>
              <a:buChar char="§"/>
              <a:defRPr sz="1200">
                <a:solidFill>
                  <a:schemeClr val="dk1"/>
                </a:solidFill>
                <a:latin typeface="Calibri" panose="020F0502020204030204" pitchFamily="34" charset="0"/>
                <a:ea typeface="Calibri" panose="020F0502020204030204" pitchFamily="34" charset="0"/>
                <a:cs typeface="Times New Roman" panose="02020603050405020304" pitchFamily="18" charset="0"/>
                <a:sym typeface="Catamaran Thin"/>
              </a:defRPr>
            </a:lvl1pPr>
            <a:lvl2pPr marL="9144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2pPr>
            <a:lvl3pPr marL="13716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3pPr>
            <a:lvl4pPr marL="18288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4pPr>
            <a:lvl5pPr marL="22860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5pPr>
            <a:lvl6pPr marL="27432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6pPr>
            <a:lvl7pPr marL="32004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7pPr>
            <a:lvl8pPr marL="36576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8pPr>
            <a:lvl9pPr marL="4114800" indent="-304800" algn="r">
              <a:buClr>
                <a:schemeClr val="dk1"/>
              </a:buClr>
              <a:buSzPts val="1200"/>
              <a:buFont typeface="Catamaran Thin"/>
              <a:buNone/>
              <a:defRPr sz="1200">
                <a:solidFill>
                  <a:schemeClr val="dk1"/>
                </a:solidFill>
                <a:latin typeface="Catamaran Thin"/>
                <a:ea typeface="Catamaran Thin"/>
                <a:cs typeface="Catamaran Thin"/>
                <a:sym typeface="Catamaran Thin"/>
              </a:defRPr>
            </a:lvl9pPr>
          </a:lstStyle>
          <a:p>
            <a:pPr lvl="1" algn="l">
              <a:buFont typeface="Wingdings" panose="05000000000000000000" pitchFamily="2" charset="2"/>
              <a:buChar char="ü"/>
            </a:pPr>
            <a:endParaRPr lang="en-GB">
              <a:latin typeface="Calibri"/>
              <a:cs typeface="Calibri"/>
            </a:endParaRPr>
          </a:p>
          <a:p>
            <a:pPr lvl="1" algn="l">
              <a:buFont typeface="Wingdings" panose="05000000000000000000" pitchFamily="2" charset="2"/>
              <a:buChar char="ü"/>
            </a:pPr>
            <a:r>
              <a:rPr lang="en-GB">
                <a:latin typeface="Calibri"/>
                <a:cs typeface="Calibri"/>
              </a:rPr>
              <a:t>Decision Tree Classifier</a:t>
            </a: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Logistic Regression Classifier</a:t>
            </a: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Random Forest Classifier</a:t>
            </a:r>
          </a:p>
          <a:p>
            <a:pPr marL="609600" lvl="1" indent="0" algn="l"/>
            <a:endParaRPr lang="en-GB">
              <a:latin typeface="Calibri" panose="020F0502020204030204" pitchFamily="34" charset="0"/>
              <a:cs typeface="Calibri" panose="020F0502020204030204" pitchFamily="34" charset="0"/>
            </a:endParaRPr>
          </a:p>
          <a:p>
            <a:pPr marL="609600" lvl="1" indent="0" algn="l"/>
            <a:endParaRPr lang="en-GB">
              <a:latin typeface="Calibri" panose="020F0502020204030204" pitchFamily="34" charset="0"/>
              <a:cs typeface="Calibri" panose="020F0502020204030204" pitchFamily="34" charset="0"/>
            </a:endParaRP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Gradient Boosting Classifier </a:t>
            </a: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SVM </a:t>
            </a: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Neural Networks</a:t>
            </a:r>
          </a:p>
          <a:p>
            <a:pPr lvl="1" algn="l">
              <a:buFont typeface="Wingdings" panose="05000000000000000000" pitchFamily="2" charset="2"/>
              <a:buChar char="ü"/>
            </a:pPr>
            <a:r>
              <a:rPr lang="en-GB">
                <a:latin typeface="Calibri" panose="020F0502020204030204" pitchFamily="34" charset="0"/>
                <a:cs typeface="Calibri" panose="020F0502020204030204" pitchFamily="34" charset="0"/>
              </a:rPr>
              <a:t>K-Nearest </a:t>
            </a:r>
            <a:r>
              <a:rPr lang="en-GB" err="1">
                <a:latin typeface="Calibri" panose="020F0502020204030204" pitchFamily="34" charset="0"/>
                <a:cs typeface="Calibri" panose="020F0502020204030204" pitchFamily="34" charset="0"/>
              </a:rPr>
              <a:t>Neighbors</a:t>
            </a:r>
            <a:r>
              <a:rPr lang="en-GB">
                <a:latin typeface="Calibri" panose="020F0502020204030204" pitchFamily="34" charset="0"/>
                <a:cs typeface="Calibri" panose="020F0502020204030204" pitchFamily="34" charset="0"/>
              </a:rPr>
              <a:t> (KNN)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ctrTitle" idx="6"/>
          </p:nvPr>
        </p:nvSpPr>
        <p:spPr>
          <a:xfrm rot="5400000">
            <a:off x="6183465" y="2148243"/>
            <a:ext cx="3917243"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MODELS RUN ON 4 SETS</a:t>
            </a:r>
            <a:endParaRPr/>
          </a:p>
        </p:txBody>
      </p:sp>
      <p:sp>
        <p:nvSpPr>
          <p:cNvPr id="173" name="Google Shape;173;p28"/>
          <p:cNvSpPr/>
          <p:nvPr/>
        </p:nvSpPr>
        <p:spPr>
          <a:xfrm>
            <a:off x="0" y="-16184"/>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607473" y="-16184"/>
            <a:ext cx="3607500" cy="263220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0" y="2624108"/>
            <a:ext cx="3607500" cy="251130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txBox="1">
            <a:spLocks noGrp="1"/>
          </p:cNvSpPr>
          <p:nvPr>
            <p:ph type="subTitle" idx="1"/>
          </p:nvPr>
        </p:nvSpPr>
        <p:spPr>
          <a:xfrm>
            <a:off x="631884" y="901045"/>
            <a:ext cx="2677758" cy="5370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100" b="1"/>
              <a:t>Equal</a:t>
            </a:r>
            <a:r>
              <a:rPr lang="en-GB" sz="1100"/>
              <a:t> number of donors (1191) and non-donors (1191) from the campaign 6169 training data randomly selected</a:t>
            </a:r>
          </a:p>
          <a:p>
            <a:pPr marL="171450" indent="-171450">
              <a:buFont typeface="Wingdings" panose="05000000000000000000" pitchFamily="2" charset="2"/>
              <a:buChar char="§"/>
            </a:pPr>
            <a:r>
              <a:rPr lang="en-GB" sz="1100"/>
              <a:t>This ensures that the model is not biased towards predicting 0’s as the original training data has 34697 non-donors (0’s) and only 1191 donors (1’s).</a:t>
            </a:r>
          </a:p>
          <a:p>
            <a:pPr marL="171450" indent="-171450">
              <a:buFont typeface="Wingdings" panose="05000000000000000000" pitchFamily="2" charset="2"/>
              <a:buChar char="§"/>
            </a:pPr>
            <a:r>
              <a:rPr lang="en-GB" sz="1100" b="1"/>
              <a:t>75% data used for training</a:t>
            </a:r>
            <a:r>
              <a:rPr lang="en-GB" sz="1100"/>
              <a:t> and 25% for testing</a:t>
            </a:r>
          </a:p>
        </p:txBody>
      </p:sp>
      <p:sp>
        <p:nvSpPr>
          <p:cNvPr id="178" name="Google Shape;178;p28"/>
          <p:cNvSpPr txBox="1">
            <a:spLocks noGrp="1"/>
          </p:cNvSpPr>
          <p:nvPr>
            <p:ph type="subTitle" idx="3"/>
          </p:nvPr>
        </p:nvSpPr>
        <p:spPr>
          <a:xfrm>
            <a:off x="4213664" y="901045"/>
            <a:ext cx="2586000" cy="7455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100" b="1">
                <a:solidFill>
                  <a:schemeClr val="bg1"/>
                </a:solidFill>
              </a:rPr>
              <a:t>Equal </a:t>
            </a:r>
            <a:r>
              <a:rPr lang="en-GB" sz="1100">
                <a:solidFill>
                  <a:schemeClr val="bg1"/>
                </a:solidFill>
              </a:rPr>
              <a:t>number of donors (1191) and non-donors (1191) from the campaign 6169 training data randomly selected</a:t>
            </a:r>
          </a:p>
          <a:p>
            <a:pPr marL="171450" indent="-171450">
              <a:buFont typeface="Wingdings" panose="05000000000000000000" pitchFamily="2" charset="2"/>
              <a:buChar char="§"/>
            </a:pPr>
            <a:r>
              <a:rPr lang="en-GB" sz="1100">
                <a:solidFill>
                  <a:schemeClr val="bg1"/>
                </a:solidFill>
              </a:rPr>
              <a:t>We use </a:t>
            </a:r>
            <a:r>
              <a:rPr lang="en-GB" sz="1100" b="1">
                <a:solidFill>
                  <a:schemeClr val="bg1"/>
                </a:solidFill>
              </a:rPr>
              <a:t>the entire data to train </a:t>
            </a:r>
            <a:r>
              <a:rPr lang="en-GB" sz="1100">
                <a:solidFill>
                  <a:schemeClr val="bg1"/>
                </a:solidFill>
              </a:rPr>
              <a:t>the models and test the model on the campaign 7244 data.</a:t>
            </a:r>
          </a:p>
        </p:txBody>
      </p:sp>
      <p:sp>
        <p:nvSpPr>
          <p:cNvPr id="179" name="Google Shape;179;p28"/>
          <p:cNvSpPr txBox="1">
            <a:spLocks noGrp="1"/>
          </p:cNvSpPr>
          <p:nvPr>
            <p:ph type="subTitle" idx="5"/>
          </p:nvPr>
        </p:nvSpPr>
        <p:spPr>
          <a:xfrm>
            <a:off x="631884" y="3404412"/>
            <a:ext cx="2560280" cy="9462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100" b="1">
                <a:solidFill>
                  <a:schemeClr val="bg1"/>
                </a:solidFill>
              </a:rPr>
              <a:t>Entire training data </a:t>
            </a:r>
            <a:r>
              <a:rPr lang="en-GB" sz="1100">
                <a:solidFill>
                  <a:schemeClr val="bg1"/>
                </a:solidFill>
              </a:rPr>
              <a:t>of campaign 6169 with ~ 35K rows and </a:t>
            </a:r>
            <a:r>
              <a:rPr lang="en-GB" sz="1100" b="1">
                <a:solidFill>
                  <a:schemeClr val="bg1"/>
                </a:solidFill>
              </a:rPr>
              <a:t>entire testing </a:t>
            </a:r>
            <a:r>
              <a:rPr lang="en-GB" sz="1100">
                <a:solidFill>
                  <a:schemeClr val="bg1"/>
                </a:solidFill>
              </a:rPr>
              <a:t>data of campaign 7244 with ~ 25K rows</a:t>
            </a:r>
          </a:p>
        </p:txBody>
      </p:sp>
      <p:sp>
        <p:nvSpPr>
          <p:cNvPr id="180" name="Google Shape;180;p28"/>
          <p:cNvSpPr txBox="1">
            <a:spLocks noGrp="1"/>
          </p:cNvSpPr>
          <p:nvPr>
            <p:ph type="ctrTitle" idx="2"/>
          </p:nvPr>
        </p:nvSpPr>
        <p:spPr>
          <a:xfrm>
            <a:off x="4213664" y="227033"/>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SET 2</a:t>
            </a:r>
            <a:endParaRPr>
              <a:solidFill>
                <a:schemeClr val="lt1"/>
              </a:solidFill>
            </a:endParaRPr>
          </a:p>
        </p:txBody>
      </p:sp>
      <p:sp>
        <p:nvSpPr>
          <p:cNvPr id="181" name="Google Shape;181;p28"/>
          <p:cNvSpPr txBox="1">
            <a:spLocks noGrp="1"/>
          </p:cNvSpPr>
          <p:nvPr>
            <p:ph type="ctrTitle" idx="4"/>
          </p:nvPr>
        </p:nvSpPr>
        <p:spPr>
          <a:xfrm>
            <a:off x="631883" y="271693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SET 3</a:t>
            </a:r>
            <a:endParaRPr>
              <a:solidFill>
                <a:schemeClr val="lt1"/>
              </a:solidFill>
            </a:endParaRPr>
          </a:p>
        </p:txBody>
      </p:sp>
      <p:sp>
        <p:nvSpPr>
          <p:cNvPr id="182" name="Google Shape;182;p28"/>
          <p:cNvSpPr txBox="1">
            <a:spLocks noGrp="1"/>
          </p:cNvSpPr>
          <p:nvPr>
            <p:ph type="ctrTitle"/>
          </p:nvPr>
        </p:nvSpPr>
        <p:spPr>
          <a:xfrm>
            <a:off x="631875" y="20275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SET 1</a:t>
            </a:r>
            <a:endParaRPr>
              <a:solidFill>
                <a:schemeClr val="dk1"/>
              </a:solidFill>
            </a:endParaRPr>
          </a:p>
        </p:txBody>
      </p:sp>
      <p:sp>
        <p:nvSpPr>
          <p:cNvPr id="183" name="Google Shape;183;p28"/>
          <p:cNvSpPr txBox="1">
            <a:spLocks noGrp="1"/>
          </p:cNvSpPr>
          <p:nvPr>
            <p:ph type="ctrTitle" idx="7"/>
          </p:nvPr>
        </p:nvSpPr>
        <p:spPr>
          <a:xfrm>
            <a:off x="4213664" y="2716942"/>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SET 4</a:t>
            </a:r>
            <a:endParaRPr/>
          </a:p>
        </p:txBody>
      </p:sp>
      <p:sp>
        <p:nvSpPr>
          <p:cNvPr id="184" name="Google Shape;184;p28"/>
          <p:cNvSpPr txBox="1">
            <a:spLocks noGrp="1"/>
          </p:cNvSpPr>
          <p:nvPr>
            <p:ph type="subTitle" idx="8"/>
          </p:nvPr>
        </p:nvSpPr>
        <p:spPr>
          <a:xfrm>
            <a:off x="4213664" y="3404412"/>
            <a:ext cx="2586000" cy="9462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100" b="1"/>
              <a:t>Entire training </a:t>
            </a:r>
            <a:r>
              <a:rPr lang="en-GB" sz="1100"/>
              <a:t>data  of campaign 6169 campaign </a:t>
            </a:r>
          </a:p>
          <a:p>
            <a:pPr marL="171450" indent="-171450">
              <a:buFont typeface="Wingdings" panose="05000000000000000000" pitchFamily="2" charset="2"/>
              <a:buChar char="§"/>
            </a:pPr>
            <a:r>
              <a:rPr lang="en-GB" sz="1100" b="1"/>
              <a:t>75% to train </a:t>
            </a:r>
            <a:r>
              <a:rPr lang="en-GB" sz="1100"/>
              <a:t>and 25% to test the data</a:t>
            </a:r>
          </a:p>
          <a:p>
            <a:pPr marL="171450" indent="-171450">
              <a:buFont typeface="Wingdings" panose="05000000000000000000" pitchFamily="2" charset="2"/>
              <a:buChar char="§"/>
            </a:pPr>
            <a:r>
              <a:rPr lang="en-GB" sz="1100"/>
              <a:t>Then we use the best model on the test data (7244 campaign)</a:t>
            </a:r>
          </a:p>
          <a:p>
            <a:pPr marL="171450" indent="-171450">
              <a:buFont typeface="Wingdings" panose="05000000000000000000" pitchFamily="2" charset="2"/>
              <a:buChar char="§"/>
            </a:pPr>
            <a:endParaRPr sz="1100" b="1"/>
          </a:p>
        </p:txBody>
      </p:sp>
    </p:spTree>
    <p:extLst>
      <p:ext uri="{BB962C8B-B14F-4D97-AF65-F5344CB8AC3E}">
        <p14:creationId xmlns:p14="http://schemas.microsoft.com/office/powerpoint/2010/main" val="391515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2000"/>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8800"/>
                    </a14:imgEffect>
                    <a14:imgEffect>
                      <a14:saturation sat="300000"/>
                    </a14:imgEffect>
                  </a14:imgLayer>
                </a14:imgProps>
              </a:ext>
            </a:extLst>
          </a:blip>
          <a:srcRect/>
          <a:stretch>
            <a:fillRect l="-4000" r="-4000"/>
          </a:stretch>
        </a:blipFill>
        <a:effectLst/>
      </p:bgPr>
    </p:bg>
    <p:spTree>
      <p:nvGrpSpPr>
        <p:cNvPr id="1" name="Shape 244"/>
        <p:cNvGrpSpPr/>
        <p:nvPr/>
      </p:nvGrpSpPr>
      <p:grpSpPr>
        <a:xfrm>
          <a:off x="0" y="0"/>
          <a:ext cx="0" cy="0"/>
          <a:chOff x="0" y="0"/>
          <a:chExt cx="0" cy="0"/>
        </a:xfrm>
      </p:grpSpPr>
      <p:sp>
        <p:nvSpPr>
          <p:cNvPr id="8" name="Google Shape;246;p35">
            <a:extLst>
              <a:ext uri="{FF2B5EF4-FFF2-40B4-BE49-F238E27FC236}">
                <a16:creationId xmlns:a16="http://schemas.microsoft.com/office/drawing/2014/main" id="{34A8432F-6B83-4FB8-B385-2BA59649811A}"/>
              </a:ext>
            </a:extLst>
          </p:cNvPr>
          <p:cNvSpPr/>
          <p:nvPr/>
        </p:nvSpPr>
        <p:spPr>
          <a:xfrm>
            <a:off x="1448283" y="704024"/>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448283" y="704024"/>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603205" y="1488074"/>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MODEL VALIDATION</a:t>
            </a:r>
            <a:endParaRPr>
              <a:solidFill>
                <a:schemeClr val="lt1"/>
              </a:solidFill>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05</a:t>
            </a:r>
            <a:endParaRPr>
              <a:solidFill>
                <a:schemeClr val="lt1"/>
              </a:solidFill>
            </a:endParaRPr>
          </a:p>
        </p:txBody>
      </p:sp>
    </p:spTree>
    <p:extLst>
      <p:ext uri="{BB962C8B-B14F-4D97-AF65-F5344CB8AC3E}">
        <p14:creationId xmlns:p14="http://schemas.microsoft.com/office/powerpoint/2010/main" val="211807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a:spLocks noGrp="1"/>
          </p:cNvSpPr>
          <p:nvPr>
            <p:ph type="ctrTitle" idx="4"/>
          </p:nvPr>
        </p:nvSpPr>
        <p:spPr>
          <a:xfrm rot="5400000">
            <a:off x="5888626" y="2224589"/>
            <a:ext cx="450689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 DONORS = # NON-DONORS</a:t>
            </a:r>
            <a:endParaRPr/>
          </a:p>
        </p:txBody>
      </p:sp>
      <p:sp>
        <p:nvSpPr>
          <p:cNvPr id="357" name="Google Shape;357;p39"/>
          <p:cNvSpPr txBox="1">
            <a:spLocks noGrp="1"/>
          </p:cNvSpPr>
          <p:nvPr>
            <p:ph type="subTitle" idx="1"/>
          </p:nvPr>
        </p:nvSpPr>
        <p:spPr>
          <a:xfrm>
            <a:off x="4633949" y="969181"/>
            <a:ext cx="2745987" cy="11124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400"/>
              <a:t>Best model : Boosted Trees</a:t>
            </a:r>
          </a:p>
          <a:p>
            <a:pPr marL="171450" indent="-171450">
              <a:buFont typeface="Wingdings" panose="05000000000000000000" pitchFamily="2" charset="2"/>
              <a:buChar char="§"/>
            </a:pPr>
            <a:r>
              <a:rPr lang="en-GB" sz="1400"/>
              <a:t>Accuracy: 77-80 %</a:t>
            </a:r>
          </a:p>
          <a:p>
            <a:pPr marL="171450" indent="-171450">
              <a:buFont typeface="Wingdings" panose="05000000000000000000" pitchFamily="2" charset="2"/>
              <a:buChar char="§"/>
            </a:pPr>
            <a:r>
              <a:rPr lang="en-GB" sz="1400"/>
              <a:t>On the test set, model predicts that 21.49% of the people will donate of while 2.88% donate.</a:t>
            </a:r>
          </a:p>
          <a:p>
            <a:pPr marL="171450" indent="-171450">
              <a:buFont typeface="Wingdings" panose="05000000000000000000" pitchFamily="2" charset="2"/>
              <a:buChar char="§"/>
            </a:pPr>
            <a:endParaRPr lang="en-GB" sz="1400"/>
          </a:p>
        </p:txBody>
      </p:sp>
      <p:sp>
        <p:nvSpPr>
          <p:cNvPr id="358" name="Google Shape;358;p39"/>
          <p:cNvSpPr txBox="1">
            <a:spLocks noGrp="1"/>
          </p:cNvSpPr>
          <p:nvPr>
            <p:ph type="subTitle" idx="2"/>
          </p:nvPr>
        </p:nvSpPr>
        <p:spPr>
          <a:xfrm>
            <a:off x="4633949" y="3199594"/>
            <a:ext cx="2619299" cy="11124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400"/>
              <a:t>Best model :</a:t>
            </a:r>
            <a:r>
              <a:rPr lang="en-GB" sz="1400">
                <a:solidFill>
                  <a:srgbClr val="FF0000"/>
                </a:solidFill>
              </a:rPr>
              <a:t> Boosted Trees </a:t>
            </a:r>
          </a:p>
          <a:p>
            <a:pPr marL="171450" indent="-171450">
              <a:buFont typeface="Wingdings" panose="05000000000000000000" pitchFamily="2" charset="2"/>
              <a:buChar char="§"/>
            </a:pPr>
            <a:r>
              <a:rPr lang="en-GB" sz="1400"/>
              <a:t>Accuracy: 76-79 %</a:t>
            </a:r>
          </a:p>
          <a:p>
            <a:pPr marL="171450" indent="-171450">
              <a:buFont typeface="Wingdings" panose="05000000000000000000" pitchFamily="2" charset="2"/>
              <a:buChar char="§"/>
            </a:pPr>
            <a:r>
              <a:rPr lang="en-GB" sz="1400"/>
              <a:t>On the test set, model predicts that 19.35% of the people will donate of which 3.22% donate.</a:t>
            </a:r>
          </a:p>
          <a:p>
            <a:pPr marL="171450" indent="-171450">
              <a:buFont typeface="Wingdings" panose="05000000000000000000" pitchFamily="2" charset="2"/>
              <a:buChar char="§"/>
            </a:pPr>
            <a:endParaRPr lang="en-GB" sz="1400"/>
          </a:p>
        </p:txBody>
      </p:sp>
      <p:sp>
        <p:nvSpPr>
          <p:cNvPr id="359" name="Google Shape;359;p39"/>
          <p:cNvSpPr txBox="1">
            <a:spLocks noGrp="1"/>
          </p:cNvSpPr>
          <p:nvPr>
            <p:ph type="ctrTitle"/>
          </p:nvPr>
        </p:nvSpPr>
        <p:spPr>
          <a:xfrm>
            <a:off x="3143080" y="42535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Set 1 Result: </a:t>
            </a:r>
            <a:endParaRPr>
              <a:solidFill>
                <a:srgbClr val="FFFFFF"/>
              </a:solidFill>
            </a:endParaRPr>
          </a:p>
        </p:txBody>
      </p:sp>
      <p:sp>
        <p:nvSpPr>
          <p:cNvPr id="360" name="Google Shape;360;p39"/>
          <p:cNvSpPr txBox="1">
            <a:spLocks noGrp="1"/>
          </p:cNvSpPr>
          <p:nvPr>
            <p:ph type="ctrTitle" idx="3"/>
          </p:nvPr>
        </p:nvSpPr>
        <p:spPr>
          <a:xfrm>
            <a:off x="3234189" y="2757478"/>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Set 2 Result: </a:t>
            </a:r>
            <a:endParaRPr lang="en-GB">
              <a:solidFill>
                <a:srgbClr val="FFFFFF"/>
              </a:solidFill>
            </a:endParaRPr>
          </a:p>
        </p:txBody>
      </p:sp>
      <p:sp>
        <p:nvSpPr>
          <p:cNvPr id="12" name="Google Shape;167;p27">
            <a:extLst>
              <a:ext uri="{FF2B5EF4-FFF2-40B4-BE49-F238E27FC236}">
                <a16:creationId xmlns:a16="http://schemas.microsoft.com/office/drawing/2014/main" id="{A17BF487-C906-4E33-A748-39BB79DF4363}"/>
              </a:ext>
            </a:extLst>
          </p:cNvPr>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57;p39">
            <a:extLst>
              <a:ext uri="{FF2B5EF4-FFF2-40B4-BE49-F238E27FC236}">
                <a16:creationId xmlns:a16="http://schemas.microsoft.com/office/drawing/2014/main" id="{1D5C5D01-F384-4C13-AF65-166C991E16B0}"/>
              </a:ext>
            </a:extLst>
          </p:cNvPr>
          <p:cNvSpPr txBox="1">
            <a:spLocks/>
          </p:cNvSpPr>
          <p:nvPr/>
        </p:nvSpPr>
        <p:spPr>
          <a:xfrm>
            <a:off x="1158567" y="969181"/>
            <a:ext cx="3052443"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171450" indent="-171450">
              <a:buFont typeface="Wingdings" panose="05000000000000000000" pitchFamily="2" charset="2"/>
              <a:buChar char="§"/>
            </a:pPr>
            <a:endParaRPr lang="en-GB" sz="1600" b="1"/>
          </a:p>
          <a:p>
            <a:pPr marL="0" indent="0"/>
            <a:r>
              <a:rPr lang="en-GB" sz="1600" b="1"/>
              <a:t>Success Rate : 2.88 %</a:t>
            </a:r>
            <a:endParaRPr lang="en-GB" sz="1100" b="1"/>
          </a:p>
          <a:p>
            <a:pPr marL="0" indent="0"/>
            <a:r>
              <a:rPr lang="en-GB" sz="1600" b="1"/>
              <a:t>Population targeted: 21.49 %</a:t>
            </a:r>
          </a:p>
          <a:p>
            <a:pPr marL="0" indent="0"/>
            <a:r>
              <a:rPr lang="en-GB" sz="1600" b="1"/>
              <a:t>Cost saved: 4 429.50 €</a:t>
            </a:r>
          </a:p>
          <a:p>
            <a:pPr marL="171450" indent="-171450">
              <a:buFont typeface="Wingdings" panose="05000000000000000000" pitchFamily="2" charset="2"/>
              <a:buChar char="§"/>
            </a:pPr>
            <a:endParaRPr lang="en-GB" sz="1600" b="1"/>
          </a:p>
          <a:p>
            <a:pPr marL="171450" indent="-171450">
              <a:buFont typeface="Wingdings" panose="05000000000000000000" pitchFamily="2" charset="2"/>
              <a:buChar char="§"/>
            </a:pPr>
            <a:endParaRPr lang="en-GB" sz="1600" b="1"/>
          </a:p>
        </p:txBody>
      </p:sp>
      <p:sp>
        <p:nvSpPr>
          <p:cNvPr id="10" name="Google Shape;357;p39">
            <a:extLst>
              <a:ext uri="{FF2B5EF4-FFF2-40B4-BE49-F238E27FC236}">
                <a16:creationId xmlns:a16="http://schemas.microsoft.com/office/drawing/2014/main" id="{CF5A85CB-1612-4378-8325-768C8BA1F1B1}"/>
              </a:ext>
            </a:extLst>
          </p:cNvPr>
          <p:cNvSpPr txBox="1">
            <a:spLocks/>
          </p:cNvSpPr>
          <p:nvPr/>
        </p:nvSpPr>
        <p:spPr>
          <a:xfrm>
            <a:off x="1158567" y="3072964"/>
            <a:ext cx="323466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171450" indent="-171450">
              <a:buFont typeface="Wingdings" panose="05000000000000000000" pitchFamily="2" charset="2"/>
              <a:buChar char="§"/>
            </a:pPr>
            <a:endParaRPr lang="en-GB" sz="1600" b="1"/>
          </a:p>
          <a:p>
            <a:pPr marL="0" indent="0"/>
            <a:r>
              <a:rPr lang="en-GB" sz="1600" b="1"/>
              <a:t>Success Rate : 3.22 %</a:t>
            </a:r>
            <a:endParaRPr lang="en-GB" sz="1100" b="1"/>
          </a:p>
          <a:p>
            <a:pPr marL="0" indent="0"/>
            <a:r>
              <a:rPr lang="en-GB" sz="1600" b="1"/>
              <a:t>Population targeted: 19.35 %</a:t>
            </a:r>
          </a:p>
          <a:p>
            <a:pPr marL="0" indent="0"/>
            <a:r>
              <a:rPr lang="en-GB" sz="1600" b="1"/>
              <a:t>Cost saved: 4 550. 20 €</a:t>
            </a:r>
          </a:p>
          <a:p>
            <a:pPr marL="171450" indent="-171450">
              <a:buFont typeface="Wingdings" panose="05000000000000000000" pitchFamily="2" charset="2"/>
              <a:buChar char="§"/>
            </a:pPr>
            <a:endParaRPr lang="en-GB" sz="1600" b="1"/>
          </a:p>
          <a:p>
            <a:pPr marL="171450" indent="-171450">
              <a:buFont typeface="Wingdings" panose="05000000000000000000" pitchFamily="2" charset="2"/>
              <a:buChar char="§"/>
            </a:pPr>
            <a:endParaRPr lang="en-GB"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0"/>
        <p:cNvGrpSpPr/>
        <p:nvPr/>
      </p:nvGrpSpPr>
      <p:grpSpPr>
        <a:xfrm>
          <a:off x="0" y="0"/>
          <a:ext cx="0" cy="0"/>
          <a:chOff x="0" y="0"/>
          <a:chExt cx="0" cy="0"/>
        </a:xfrm>
      </p:grpSpPr>
      <p:pic>
        <p:nvPicPr>
          <p:cNvPr id="4" name="Picture 4" descr="A person talking on a cell phone&#10;&#10;Description automatically generated">
            <a:extLst>
              <a:ext uri="{FF2B5EF4-FFF2-40B4-BE49-F238E27FC236}">
                <a16:creationId xmlns:a16="http://schemas.microsoft.com/office/drawing/2014/main" id="{353FDAFB-6207-4E3D-8AC2-B44DF810C46F}"/>
              </a:ext>
            </a:extLst>
          </p:cNvPr>
          <p:cNvPicPr>
            <a:picLocks noChangeAspect="1"/>
          </p:cNvPicPr>
          <p:nvPr/>
        </p:nvPicPr>
        <p:blipFill>
          <a:blip r:embed="rId3"/>
          <a:stretch>
            <a:fillRect/>
          </a:stretch>
        </p:blipFill>
        <p:spPr>
          <a:xfrm>
            <a:off x="624840" y="459881"/>
            <a:ext cx="1661160" cy="2021558"/>
          </a:xfrm>
          <a:prstGeom prst="rect">
            <a:avLst/>
          </a:prstGeom>
        </p:spPr>
      </p:pic>
      <p:sp>
        <p:nvSpPr>
          <p:cNvPr id="563" name="Google Shape;563;p48"/>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OUR TEAM</a:t>
            </a:r>
            <a:endParaRPr/>
          </a:p>
        </p:txBody>
      </p:sp>
      <p:sp>
        <p:nvSpPr>
          <p:cNvPr id="567" name="Google Shape;567;p48"/>
          <p:cNvSpPr txBox="1"/>
          <p:nvPr/>
        </p:nvSpPr>
        <p:spPr>
          <a:xfrm>
            <a:off x="3917446" y="3157850"/>
            <a:ext cx="10737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chemeClr val="lt1"/>
                </a:solidFill>
                <a:latin typeface="Catamaran Thin"/>
                <a:ea typeface="Catamaran Thin"/>
                <a:cs typeface="Catamaran Thin"/>
                <a:sym typeface="Catamaran Thin"/>
              </a:rPr>
              <a:t>You can replace the image on the screen with your own</a:t>
            </a:r>
            <a:endParaRPr sz="1000">
              <a:solidFill>
                <a:schemeClr val="lt1"/>
              </a:solidFill>
              <a:latin typeface="Catamaran Thin"/>
              <a:ea typeface="Catamaran Thin"/>
              <a:cs typeface="Catamaran Thin"/>
              <a:sym typeface="Catamaran Thin"/>
            </a:endParaRPr>
          </a:p>
        </p:txBody>
      </p:sp>
      <p:pic>
        <p:nvPicPr>
          <p:cNvPr id="14" name="Google Shape;562;p48">
            <a:extLst>
              <a:ext uri="{FF2B5EF4-FFF2-40B4-BE49-F238E27FC236}">
                <a16:creationId xmlns:a16="http://schemas.microsoft.com/office/drawing/2014/main" id="{87F1B80B-0488-4216-959C-67FB21DD65E0}"/>
              </a:ext>
            </a:extLst>
          </p:cNvPr>
          <p:cNvPicPr preferRelativeResize="0"/>
          <p:nvPr/>
        </p:nvPicPr>
        <p:blipFill rotWithShape="1">
          <a:blip r:embed="rId4"/>
          <a:srcRect l="10019" r="10019"/>
          <a:stretch/>
        </p:blipFill>
        <p:spPr>
          <a:xfrm>
            <a:off x="2564027" y="2681532"/>
            <a:ext cx="1567579" cy="2028825"/>
          </a:xfrm>
          <a:prstGeom prst="rect">
            <a:avLst/>
          </a:prstGeom>
          <a:noFill/>
          <a:ln>
            <a:noFill/>
          </a:ln>
        </p:spPr>
      </p:pic>
      <p:grpSp>
        <p:nvGrpSpPr>
          <p:cNvPr id="16" name="Group 15">
            <a:extLst>
              <a:ext uri="{FF2B5EF4-FFF2-40B4-BE49-F238E27FC236}">
                <a16:creationId xmlns:a16="http://schemas.microsoft.com/office/drawing/2014/main" id="{2275C1B8-B945-4E41-97B1-B818B8ED0575}"/>
              </a:ext>
            </a:extLst>
          </p:cNvPr>
          <p:cNvGrpSpPr/>
          <p:nvPr/>
        </p:nvGrpSpPr>
        <p:grpSpPr>
          <a:xfrm>
            <a:off x="1122162" y="3352032"/>
            <a:ext cx="1496612" cy="687823"/>
            <a:chOff x="2963625" y="809999"/>
            <a:chExt cx="1122600" cy="1229099"/>
          </a:xfrm>
        </p:grpSpPr>
        <p:sp>
          <p:nvSpPr>
            <p:cNvPr id="17" name="Google Shape;564;p48">
              <a:extLst>
                <a:ext uri="{FF2B5EF4-FFF2-40B4-BE49-F238E27FC236}">
                  <a16:creationId xmlns:a16="http://schemas.microsoft.com/office/drawing/2014/main" id="{2C03D7CA-4BDE-4C9E-B2BF-A5228084DBA2}"/>
                </a:ext>
              </a:extLst>
            </p:cNvPr>
            <p:cNvSpPr/>
            <p:nvPr/>
          </p:nvSpPr>
          <p:spPr>
            <a:xfrm>
              <a:off x="2963625" y="809999"/>
              <a:ext cx="1122600" cy="1229099"/>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5;p48">
              <a:extLst>
                <a:ext uri="{FF2B5EF4-FFF2-40B4-BE49-F238E27FC236}">
                  <a16:creationId xmlns:a16="http://schemas.microsoft.com/office/drawing/2014/main" id="{DC15B3B4-4434-4C00-8255-45E78DF95E5F}"/>
                </a:ext>
              </a:extLst>
            </p:cNvPr>
            <p:cNvSpPr txBox="1"/>
            <p:nvPr/>
          </p:nvSpPr>
          <p:spPr>
            <a:xfrm>
              <a:off x="2991137" y="1112705"/>
              <a:ext cx="1073700" cy="8256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chemeClr val="lt1"/>
                  </a:solidFill>
                  <a:latin typeface="Catamaran Thin"/>
                  <a:ea typeface="Catamaran Thin"/>
                  <a:cs typeface="Catamaran Thin"/>
                  <a:sym typeface="Catamaran Thin"/>
                </a:rPr>
                <a:t>POOJA SHAH</a:t>
              </a:r>
              <a:endParaRPr b="1">
                <a:solidFill>
                  <a:schemeClr val="lt1"/>
                </a:solidFill>
                <a:latin typeface="Catamaran Thin"/>
                <a:ea typeface="Catamaran Thin"/>
                <a:cs typeface="Catamaran Thin"/>
                <a:sym typeface="Catamaran Thin"/>
              </a:endParaRPr>
            </a:p>
          </p:txBody>
        </p:sp>
      </p:grpSp>
      <p:grpSp>
        <p:nvGrpSpPr>
          <p:cNvPr id="2" name="Group 1">
            <a:extLst>
              <a:ext uri="{FF2B5EF4-FFF2-40B4-BE49-F238E27FC236}">
                <a16:creationId xmlns:a16="http://schemas.microsoft.com/office/drawing/2014/main" id="{4FB5FB52-CDC6-49D7-8B91-7E6DACE4FE4D}"/>
              </a:ext>
            </a:extLst>
          </p:cNvPr>
          <p:cNvGrpSpPr/>
          <p:nvPr/>
        </p:nvGrpSpPr>
        <p:grpSpPr>
          <a:xfrm>
            <a:off x="2157649" y="1251159"/>
            <a:ext cx="1933651" cy="687823"/>
            <a:chOff x="2963625" y="809999"/>
            <a:chExt cx="1122600" cy="1229099"/>
          </a:xfrm>
        </p:grpSpPr>
        <p:sp>
          <p:nvSpPr>
            <p:cNvPr id="564" name="Google Shape;564;p48"/>
            <p:cNvSpPr/>
            <p:nvPr/>
          </p:nvSpPr>
          <p:spPr>
            <a:xfrm>
              <a:off x="2963625" y="809999"/>
              <a:ext cx="1122600" cy="1229099"/>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txBox="1"/>
            <p:nvPr/>
          </p:nvSpPr>
          <p:spPr>
            <a:xfrm>
              <a:off x="2996748" y="1131189"/>
              <a:ext cx="1082742" cy="825601"/>
            </a:xfrm>
            <a:prstGeom prst="rect">
              <a:avLst/>
            </a:prstGeom>
            <a:noFill/>
            <a:ln>
              <a:noFill/>
            </a:ln>
          </p:spPr>
          <p:txBody>
            <a:bodyPr spcFirstLastPara="1" wrap="square" lIns="91425" tIns="91425" rIns="91425" bIns="91425" anchor="t" anchorCtr="0">
              <a:noAutofit/>
            </a:bodyPr>
            <a:lstStyle/>
            <a:p>
              <a:pPr algn="ctr"/>
              <a:r>
                <a:rPr lang="es" b="1">
                  <a:solidFill>
                    <a:schemeClr val="lt1"/>
                  </a:solidFill>
                  <a:latin typeface="Catamaran Thin"/>
                  <a:cs typeface="Catamaran Thin"/>
                  <a:sym typeface="Catamaran Thin"/>
                </a:rPr>
                <a:t>ROHIT BHALERAO</a:t>
              </a:r>
              <a:endParaRPr lang="en-US">
                <a:solidFill>
                  <a:schemeClr val="lt1"/>
                </a:solidFill>
              </a:endParaRPr>
            </a:p>
          </p:txBody>
        </p:sp>
      </p:grpSp>
      <p:pic>
        <p:nvPicPr>
          <p:cNvPr id="3" name="Picture 4" descr="A person smiling for the camera&#10;&#10;Description automatically generated">
            <a:extLst>
              <a:ext uri="{FF2B5EF4-FFF2-40B4-BE49-F238E27FC236}">
                <a16:creationId xmlns:a16="http://schemas.microsoft.com/office/drawing/2014/main" id="{81A649D1-2BB2-4595-8AD5-4622EF469A50}"/>
              </a:ext>
            </a:extLst>
          </p:cNvPr>
          <p:cNvPicPr>
            <a:picLocks noChangeAspect="1"/>
          </p:cNvPicPr>
          <p:nvPr/>
        </p:nvPicPr>
        <p:blipFill>
          <a:blip r:embed="rId5"/>
          <a:stretch>
            <a:fillRect/>
          </a:stretch>
        </p:blipFill>
        <p:spPr>
          <a:xfrm>
            <a:off x="6621978" y="2721451"/>
            <a:ext cx="1763486" cy="1808470"/>
          </a:xfrm>
          <a:prstGeom prst="rect">
            <a:avLst/>
          </a:prstGeom>
        </p:spPr>
      </p:pic>
      <p:grpSp>
        <p:nvGrpSpPr>
          <p:cNvPr id="19" name="Group 18">
            <a:extLst>
              <a:ext uri="{FF2B5EF4-FFF2-40B4-BE49-F238E27FC236}">
                <a16:creationId xmlns:a16="http://schemas.microsoft.com/office/drawing/2014/main" id="{D712AA63-4F2C-4AA0-8579-15D60E23793C}"/>
              </a:ext>
            </a:extLst>
          </p:cNvPr>
          <p:cNvGrpSpPr/>
          <p:nvPr/>
        </p:nvGrpSpPr>
        <p:grpSpPr>
          <a:xfrm>
            <a:off x="4868498" y="3352032"/>
            <a:ext cx="1982540" cy="728466"/>
            <a:chOff x="2648241" y="809999"/>
            <a:chExt cx="1519543" cy="1301726"/>
          </a:xfrm>
        </p:grpSpPr>
        <p:sp>
          <p:nvSpPr>
            <p:cNvPr id="20" name="Google Shape;564;p48">
              <a:extLst>
                <a:ext uri="{FF2B5EF4-FFF2-40B4-BE49-F238E27FC236}">
                  <a16:creationId xmlns:a16="http://schemas.microsoft.com/office/drawing/2014/main" id="{48F1D62D-4461-4C1F-B9FD-6458AB9E8E7D}"/>
                </a:ext>
              </a:extLst>
            </p:cNvPr>
            <p:cNvSpPr/>
            <p:nvPr/>
          </p:nvSpPr>
          <p:spPr>
            <a:xfrm>
              <a:off x="2648241" y="809999"/>
              <a:ext cx="1437984" cy="1229099"/>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48">
              <a:extLst>
                <a:ext uri="{FF2B5EF4-FFF2-40B4-BE49-F238E27FC236}">
                  <a16:creationId xmlns:a16="http://schemas.microsoft.com/office/drawing/2014/main" id="{C57F74E2-0C2C-487E-9174-6E8129EDEDE5}"/>
                </a:ext>
              </a:extLst>
            </p:cNvPr>
            <p:cNvSpPr txBox="1"/>
            <p:nvPr/>
          </p:nvSpPr>
          <p:spPr>
            <a:xfrm>
              <a:off x="2652143" y="1112707"/>
              <a:ext cx="1515641" cy="999018"/>
            </a:xfrm>
            <a:prstGeom prst="rect">
              <a:avLst/>
            </a:prstGeom>
            <a:noFill/>
            <a:ln>
              <a:noFill/>
            </a:ln>
          </p:spPr>
          <p:txBody>
            <a:bodyPr spcFirstLastPara="1" wrap="square" lIns="91425" tIns="91425" rIns="91425" bIns="91425" anchor="t" anchorCtr="0">
              <a:noAutofit/>
            </a:bodyPr>
            <a:lstStyle/>
            <a:p>
              <a:pPr algn="ctr"/>
              <a:r>
                <a:rPr lang="es" b="1">
                  <a:solidFill>
                    <a:schemeClr val="lt1"/>
                  </a:solidFill>
                  <a:latin typeface="Catamaran Thin"/>
                  <a:cs typeface="Catamaran Thin"/>
                  <a:sym typeface="Catamaran Thin"/>
                </a:rPr>
                <a:t>ROXANE SMADJA</a:t>
              </a:r>
              <a:endParaRPr lang="en-US">
                <a:solidFill>
                  <a:schemeClr val="lt1"/>
                </a:solidFill>
              </a:endParaRPr>
            </a:p>
          </p:txBody>
        </p:sp>
      </p:grpSp>
      <p:pic>
        <p:nvPicPr>
          <p:cNvPr id="5" name="Picture 5" descr="A person posing for the camera&#10;&#10;Description automatically generated">
            <a:extLst>
              <a:ext uri="{FF2B5EF4-FFF2-40B4-BE49-F238E27FC236}">
                <a16:creationId xmlns:a16="http://schemas.microsoft.com/office/drawing/2014/main" id="{05EE101F-EA51-40E0-B42A-8F2E107798DF}"/>
              </a:ext>
            </a:extLst>
          </p:cNvPr>
          <p:cNvPicPr>
            <a:picLocks noChangeAspect="1"/>
          </p:cNvPicPr>
          <p:nvPr/>
        </p:nvPicPr>
        <p:blipFill>
          <a:blip r:embed="rId6"/>
          <a:stretch>
            <a:fillRect/>
          </a:stretch>
        </p:blipFill>
        <p:spPr>
          <a:xfrm>
            <a:off x="4710022" y="462591"/>
            <a:ext cx="1664899" cy="2245025"/>
          </a:xfrm>
          <a:prstGeom prst="rect">
            <a:avLst/>
          </a:prstGeom>
        </p:spPr>
      </p:pic>
      <p:grpSp>
        <p:nvGrpSpPr>
          <p:cNvPr id="11" name="Group 10">
            <a:extLst>
              <a:ext uri="{FF2B5EF4-FFF2-40B4-BE49-F238E27FC236}">
                <a16:creationId xmlns:a16="http://schemas.microsoft.com/office/drawing/2014/main" id="{E2176AAB-04E8-46BE-B0DE-8816441AF3DC}"/>
              </a:ext>
            </a:extLst>
          </p:cNvPr>
          <p:cNvGrpSpPr/>
          <p:nvPr/>
        </p:nvGrpSpPr>
        <p:grpSpPr>
          <a:xfrm>
            <a:off x="6120464" y="1251160"/>
            <a:ext cx="1901959" cy="687823"/>
            <a:chOff x="2942219" y="809999"/>
            <a:chExt cx="1348054" cy="1229099"/>
          </a:xfrm>
        </p:grpSpPr>
        <p:sp>
          <p:nvSpPr>
            <p:cNvPr id="12" name="Google Shape;564;p48">
              <a:extLst>
                <a:ext uri="{FF2B5EF4-FFF2-40B4-BE49-F238E27FC236}">
                  <a16:creationId xmlns:a16="http://schemas.microsoft.com/office/drawing/2014/main" id="{D1430B92-F37A-4CB1-BF09-315203D24F03}"/>
                </a:ext>
              </a:extLst>
            </p:cNvPr>
            <p:cNvSpPr/>
            <p:nvPr/>
          </p:nvSpPr>
          <p:spPr>
            <a:xfrm>
              <a:off x="2963625" y="809999"/>
              <a:ext cx="1259778" cy="1229099"/>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5;p48">
              <a:extLst>
                <a:ext uri="{FF2B5EF4-FFF2-40B4-BE49-F238E27FC236}">
                  <a16:creationId xmlns:a16="http://schemas.microsoft.com/office/drawing/2014/main" id="{0510D8A3-BE47-4443-949D-D8C8C723B323}"/>
                </a:ext>
              </a:extLst>
            </p:cNvPr>
            <p:cNvSpPr txBox="1"/>
            <p:nvPr/>
          </p:nvSpPr>
          <p:spPr>
            <a:xfrm>
              <a:off x="2942219" y="1131187"/>
              <a:ext cx="1348054" cy="825601"/>
            </a:xfrm>
            <a:prstGeom prst="rect">
              <a:avLst/>
            </a:prstGeom>
            <a:noFill/>
            <a:ln>
              <a:noFill/>
            </a:ln>
          </p:spPr>
          <p:txBody>
            <a:bodyPr spcFirstLastPara="1" wrap="square" lIns="91425" tIns="91425" rIns="91425" bIns="91425" anchor="t" anchorCtr="0">
              <a:noAutofit/>
            </a:bodyPr>
            <a:lstStyle/>
            <a:p>
              <a:pPr algn="ctr"/>
              <a:r>
                <a:rPr lang="es" b="1">
                  <a:solidFill>
                    <a:schemeClr val="lt1"/>
                  </a:solidFill>
                  <a:latin typeface="Catamaran Thin"/>
                  <a:cs typeface="Catamaran Thin"/>
                  <a:sym typeface="Catamaran Thin"/>
                </a:rPr>
                <a:t>ALESSIO ROSATO</a:t>
              </a: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a:spLocks noGrp="1"/>
          </p:cNvSpPr>
          <p:nvPr>
            <p:ph type="ctrTitle" idx="4"/>
          </p:nvPr>
        </p:nvSpPr>
        <p:spPr>
          <a:xfrm rot="5400000">
            <a:off x="5888626" y="2224589"/>
            <a:ext cx="450689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ENTIRE TRAINING DATA 6169</a:t>
            </a:r>
            <a:endParaRPr/>
          </a:p>
        </p:txBody>
      </p:sp>
      <p:sp>
        <p:nvSpPr>
          <p:cNvPr id="357" name="Google Shape;357;p39"/>
          <p:cNvSpPr txBox="1">
            <a:spLocks noGrp="1"/>
          </p:cNvSpPr>
          <p:nvPr>
            <p:ph type="subTitle" idx="1"/>
          </p:nvPr>
        </p:nvSpPr>
        <p:spPr>
          <a:xfrm>
            <a:off x="4572000" y="1073542"/>
            <a:ext cx="2745987" cy="1418852"/>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400"/>
              <a:t>Best model : </a:t>
            </a:r>
            <a:r>
              <a:rPr lang="en-GB" sz="1400">
                <a:solidFill>
                  <a:srgbClr val="FF0000"/>
                </a:solidFill>
              </a:rPr>
              <a:t>Logistic Regression</a:t>
            </a:r>
          </a:p>
          <a:p>
            <a:pPr marL="171450" indent="-171450">
              <a:buFont typeface="Wingdings" panose="05000000000000000000" pitchFamily="2" charset="2"/>
              <a:buChar char="§"/>
            </a:pPr>
            <a:r>
              <a:rPr lang="en-GB" sz="1400"/>
              <a:t>Accuracy: 98.6% </a:t>
            </a:r>
          </a:p>
          <a:p>
            <a:pPr marL="171450" indent="-171450">
              <a:buFont typeface="Wingdings" panose="05000000000000000000" pitchFamily="2" charset="2"/>
              <a:buChar char="§"/>
            </a:pPr>
            <a:r>
              <a:rPr lang="en-GB" sz="1400"/>
              <a:t>On the test set, the model predicts that 0.00035% (very specific) of the people of will donate, of which 55.55% donate</a:t>
            </a:r>
          </a:p>
          <a:p>
            <a:pPr marL="0" indent="0"/>
            <a:endParaRPr lang="en-GB" sz="1100"/>
          </a:p>
        </p:txBody>
      </p:sp>
      <p:sp>
        <p:nvSpPr>
          <p:cNvPr id="358" name="Google Shape;358;p39"/>
          <p:cNvSpPr txBox="1">
            <a:spLocks noGrp="1"/>
          </p:cNvSpPr>
          <p:nvPr>
            <p:ph type="subTitle" idx="2"/>
          </p:nvPr>
        </p:nvSpPr>
        <p:spPr>
          <a:xfrm>
            <a:off x="4667079" y="3231731"/>
            <a:ext cx="2619299" cy="11124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GB" sz="1400"/>
              <a:t>Best model : Boosted Trees </a:t>
            </a:r>
          </a:p>
          <a:p>
            <a:pPr marL="171450" indent="-171450">
              <a:buFont typeface="Wingdings" panose="05000000000000000000" pitchFamily="2" charset="2"/>
              <a:buChar char="§"/>
            </a:pPr>
            <a:r>
              <a:rPr lang="en-GB" sz="1400"/>
              <a:t>Accuracy: 80% </a:t>
            </a:r>
          </a:p>
          <a:p>
            <a:pPr marL="171450" indent="-171450">
              <a:buFont typeface="Wingdings" panose="05000000000000000000" pitchFamily="2" charset="2"/>
              <a:buChar char="§"/>
            </a:pPr>
            <a:r>
              <a:rPr lang="en-GB" sz="1400"/>
              <a:t>On the test set, the models predict that 21.48% of the people will donate of which, 2.88% donate</a:t>
            </a:r>
          </a:p>
        </p:txBody>
      </p:sp>
      <p:sp>
        <p:nvSpPr>
          <p:cNvPr id="359" name="Google Shape;359;p39"/>
          <p:cNvSpPr txBox="1">
            <a:spLocks noGrp="1"/>
          </p:cNvSpPr>
          <p:nvPr>
            <p:ph type="ctrTitle"/>
          </p:nvPr>
        </p:nvSpPr>
        <p:spPr>
          <a:xfrm>
            <a:off x="2993993" y="58272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Set 3 Result: </a:t>
            </a:r>
            <a:endParaRPr>
              <a:solidFill>
                <a:srgbClr val="FFFFFF"/>
              </a:solidFill>
            </a:endParaRPr>
          </a:p>
        </p:txBody>
      </p:sp>
      <p:sp>
        <p:nvSpPr>
          <p:cNvPr id="360" name="Google Shape;360;p39"/>
          <p:cNvSpPr txBox="1">
            <a:spLocks noGrp="1"/>
          </p:cNvSpPr>
          <p:nvPr>
            <p:ph type="ctrTitle" idx="3"/>
          </p:nvPr>
        </p:nvSpPr>
        <p:spPr>
          <a:xfrm>
            <a:off x="3085102" y="2774044"/>
            <a:ext cx="2619300" cy="384900"/>
          </a:xfrm>
          <a:prstGeom prst="rect">
            <a:avLst/>
          </a:prstGeom>
        </p:spPr>
        <p:txBody>
          <a:bodyPr spcFirstLastPara="1" wrap="square" lIns="91425" tIns="91425" rIns="91425" bIns="91425" anchor="b" anchorCtr="0">
            <a:noAutofit/>
          </a:bodyPr>
          <a:lstStyle/>
          <a:p>
            <a:br>
              <a:rPr lang="en-GB"/>
            </a:br>
            <a:r>
              <a:rPr lang="en-GB"/>
              <a:t>Set 4 Result: </a:t>
            </a:r>
            <a:endParaRPr lang="en-GB">
              <a:solidFill>
                <a:srgbClr val="FFFFFF"/>
              </a:solidFill>
            </a:endParaRPr>
          </a:p>
        </p:txBody>
      </p:sp>
      <p:sp>
        <p:nvSpPr>
          <p:cNvPr id="12" name="Google Shape;167;p27">
            <a:extLst>
              <a:ext uri="{FF2B5EF4-FFF2-40B4-BE49-F238E27FC236}">
                <a16:creationId xmlns:a16="http://schemas.microsoft.com/office/drawing/2014/main" id="{A17BF487-C906-4E33-A748-39BB79DF4363}"/>
              </a:ext>
            </a:extLst>
          </p:cNvPr>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57;p39">
            <a:extLst>
              <a:ext uri="{FF2B5EF4-FFF2-40B4-BE49-F238E27FC236}">
                <a16:creationId xmlns:a16="http://schemas.microsoft.com/office/drawing/2014/main" id="{C6ABF5A7-2242-4AC0-9499-FC2901472F7D}"/>
              </a:ext>
            </a:extLst>
          </p:cNvPr>
          <p:cNvSpPr txBox="1">
            <a:spLocks/>
          </p:cNvSpPr>
          <p:nvPr/>
        </p:nvSpPr>
        <p:spPr>
          <a:xfrm>
            <a:off x="1108871" y="3114377"/>
            <a:ext cx="3259508"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171450" indent="-171450">
              <a:buFont typeface="Wingdings" panose="05000000000000000000" pitchFamily="2" charset="2"/>
              <a:buChar char="§"/>
            </a:pPr>
            <a:endParaRPr lang="en-GB" sz="1600" b="1"/>
          </a:p>
          <a:p>
            <a:pPr marL="0" indent="0"/>
            <a:r>
              <a:rPr lang="en-GB" sz="1600" b="1"/>
              <a:t>Success Rate : 2.88 %</a:t>
            </a:r>
            <a:endParaRPr lang="en-GB" sz="1100" b="1"/>
          </a:p>
          <a:p>
            <a:pPr marL="0" indent="0"/>
            <a:r>
              <a:rPr lang="en-GB" sz="1600" b="1"/>
              <a:t>Population targeted: 21.48 %</a:t>
            </a:r>
          </a:p>
          <a:p>
            <a:pPr marL="0" indent="0"/>
            <a:r>
              <a:rPr lang="en-GB" sz="1600" b="1"/>
              <a:t>Cost saved: 4430.90 €</a:t>
            </a:r>
          </a:p>
          <a:p>
            <a:pPr marL="171450" indent="-171450">
              <a:buFont typeface="Wingdings" panose="05000000000000000000" pitchFamily="2" charset="2"/>
              <a:buChar char="§"/>
            </a:pPr>
            <a:endParaRPr lang="en-GB" sz="1600" b="1"/>
          </a:p>
          <a:p>
            <a:pPr marL="171450" indent="-171450">
              <a:buFont typeface="Wingdings" panose="05000000000000000000" pitchFamily="2" charset="2"/>
              <a:buChar char="§"/>
            </a:pPr>
            <a:endParaRPr lang="en-GB" sz="1600" b="1"/>
          </a:p>
        </p:txBody>
      </p:sp>
      <p:sp>
        <p:nvSpPr>
          <p:cNvPr id="3" name="Google Shape;357;p39">
            <a:extLst>
              <a:ext uri="{FF2B5EF4-FFF2-40B4-BE49-F238E27FC236}">
                <a16:creationId xmlns:a16="http://schemas.microsoft.com/office/drawing/2014/main" id="{FB8F243E-D2C4-425D-8435-81588B61D244}"/>
              </a:ext>
            </a:extLst>
          </p:cNvPr>
          <p:cNvSpPr txBox="1">
            <a:spLocks/>
          </p:cNvSpPr>
          <p:nvPr/>
        </p:nvSpPr>
        <p:spPr>
          <a:xfrm>
            <a:off x="1108871" y="969181"/>
            <a:ext cx="3102139"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171450" indent="-171450"/>
            <a:endParaRPr lang="en-GB" sz="1600" b="1"/>
          </a:p>
          <a:p>
            <a:pPr marL="0" indent="0"/>
            <a:r>
              <a:rPr lang="en-GB" sz="1600" b="1"/>
              <a:t>Success Rate : 55.55 %</a:t>
            </a:r>
            <a:endParaRPr lang="en-GB" sz="1100" b="1"/>
          </a:p>
          <a:p>
            <a:pPr marL="0" indent="0"/>
            <a:r>
              <a:rPr lang="en-GB" sz="1600" b="1"/>
              <a:t>Population targeted: 0.00035 %</a:t>
            </a:r>
          </a:p>
          <a:p>
            <a:pPr marL="0" indent="0"/>
            <a:r>
              <a:rPr lang="en-GB" sz="1600" b="1"/>
              <a:t>Cost saved: NA as the targeted rate is impossible to reach</a:t>
            </a:r>
          </a:p>
          <a:p>
            <a:pPr marL="171450" indent="-171450"/>
            <a:endParaRPr lang="en-GB" sz="1600" b="1"/>
          </a:p>
          <a:p>
            <a:pPr marL="171450" indent="-171450"/>
            <a:endParaRPr lang="en-GB" sz="1600" b="1"/>
          </a:p>
        </p:txBody>
      </p:sp>
    </p:spTree>
    <p:extLst>
      <p:ext uri="{BB962C8B-B14F-4D97-AF65-F5344CB8AC3E}">
        <p14:creationId xmlns:p14="http://schemas.microsoft.com/office/powerpoint/2010/main" val="41974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txBox="1">
            <a:spLocks noGrp="1"/>
          </p:cNvSpPr>
          <p:nvPr>
            <p:ph type="ctrTitle"/>
          </p:nvPr>
        </p:nvSpPr>
        <p:spPr>
          <a:xfrm rot="5400000">
            <a:off x="6497460" y="2028196"/>
            <a:ext cx="3685307" cy="495664"/>
          </a:xfrm>
          <a:prstGeom prst="rect">
            <a:avLst/>
          </a:prstGeom>
        </p:spPr>
        <p:txBody>
          <a:bodyPr spcFirstLastPara="1" wrap="square" lIns="91425" tIns="91425" rIns="91425" bIns="91425" anchor="t" anchorCtr="0">
            <a:noAutofit/>
          </a:bodyPr>
          <a:lstStyle/>
          <a:p>
            <a:r>
              <a:rPr lang="es"/>
              <a:t>PERFORMANCE OF BEST MODEL</a:t>
            </a:r>
          </a:p>
        </p:txBody>
      </p:sp>
      <p:sp>
        <p:nvSpPr>
          <p:cNvPr id="340" name="Google Shape;340;p38"/>
          <p:cNvSpPr txBox="1">
            <a:spLocks noGrp="1"/>
          </p:cNvSpPr>
          <p:nvPr>
            <p:ph type="ctrTitle"/>
          </p:nvPr>
        </p:nvSpPr>
        <p:spPr>
          <a:xfrm>
            <a:off x="3939083" y="1045136"/>
            <a:ext cx="227472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chemeClr val="lt1"/>
                </a:solidFill>
                <a:latin typeface="Catamaran Thin"/>
                <a:ea typeface="Catamaran Thin"/>
                <a:cs typeface="Catamaran Thin"/>
                <a:sym typeface="Catamaran Thin"/>
              </a:rPr>
              <a:t>CAMPAIGN SUCCESS RATE</a:t>
            </a:r>
            <a:endParaRPr lang="en-US" sz="1400">
              <a:solidFill>
                <a:schemeClr val="lt1"/>
              </a:solidFill>
              <a:latin typeface="Catamaran Thin"/>
              <a:ea typeface="Catamaran Thin"/>
              <a:cs typeface="Catamaran Thin"/>
            </a:endParaRPr>
          </a:p>
        </p:txBody>
      </p:sp>
      <p:sp>
        <p:nvSpPr>
          <p:cNvPr id="341" name="Google Shape;341;p38"/>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algn="ctr"/>
            <a:r>
              <a:rPr lang="es">
                <a:solidFill>
                  <a:schemeClr val="lt1"/>
                </a:solidFill>
              </a:rPr>
              <a:t>-80.65%</a:t>
            </a:r>
            <a:endParaRPr>
              <a:solidFill>
                <a:schemeClr val="lt1"/>
              </a:solidFill>
            </a:endParaRPr>
          </a:p>
        </p:txBody>
      </p:sp>
      <p:sp>
        <p:nvSpPr>
          <p:cNvPr id="342" name="Google Shape;342;p38"/>
          <p:cNvSpPr/>
          <p:nvPr/>
        </p:nvSpPr>
        <p:spPr>
          <a:xfrm>
            <a:off x="3511625" y="2184150"/>
            <a:ext cx="2887500" cy="7752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txBox="1">
            <a:spLocks noGrp="1"/>
          </p:cNvSpPr>
          <p:nvPr>
            <p:ph type="ctrTitle"/>
          </p:nvPr>
        </p:nvSpPr>
        <p:spPr>
          <a:xfrm>
            <a:off x="3992423" y="23661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latin typeface="Catamaran Thin"/>
                <a:ea typeface="Catamaran Thin"/>
                <a:cs typeface="Catamaran Thin"/>
                <a:sym typeface="Catamaran Thin"/>
              </a:rPr>
              <a:t>COST OF CAMPAIGN</a:t>
            </a:r>
            <a:endParaRPr lang="en-US" sz="1400">
              <a:latin typeface="Catamaran Thin"/>
              <a:ea typeface="Catamaran Thin"/>
              <a:cs typeface="Catamaran Thin"/>
            </a:endParaRPr>
          </a:p>
        </p:txBody>
      </p:sp>
      <p:sp>
        <p:nvSpPr>
          <p:cNvPr id="344" name="Google Shape;344;p38"/>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txBox="1">
            <a:spLocks noGrp="1"/>
          </p:cNvSpPr>
          <p:nvPr>
            <p:ph type="ctrTitle"/>
          </p:nvPr>
        </p:nvSpPr>
        <p:spPr>
          <a:xfrm>
            <a:off x="3801923" y="3640660"/>
            <a:ext cx="2457600" cy="487500"/>
          </a:xfrm>
          <a:prstGeom prst="rect">
            <a:avLst/>
          </a:prstGeom>
        </p:spPr>
        <p:txBody>
          <a:bodyPr spcFirstLastPara="1" wrap="square" lIns="91425" tIns="91425" rIns="91425" bIns="91425" anchor="t" anchorCtr="0">
            <a:noAutofit/>
          </a:bodyPr>
          <a:lstStyle/>
          <a:p>
            <a:pPr algn="ctr"/>
            <a:r>
              <a:rPr lang="es" sz="1400">
                <a:solidFill>
                  <a:schemeClr val="lt1"/>
                </a:solidFill>
                <a:latin typeface="Catamaran Thin"/>
                <a:cs typeface="Catamaran Thin"/>
              </a:rPr>
              <a:t>IF WE HAVE A LARGE DONOR DATA ~10 </a:t>
            </a:r>
            <a:r>
              <a:rPr lang="es" sz="1400" err="1">
                <a:solidFill>
                  <a:schemeClr val="lt1"/>
                </a:solidFill>
                <a:latin typeface="Catamaran Thin"/>
                <a:cs typeface="Catamaran Thin"/>
              </a:rPr>
              <a:t>million</a:t>
            </a:r>
            <a:r>
              <a:rPr lang="es" sz="1400">
                <a:solidFill>
                  <a:schemeClr val="lt1"/>
                </a:solidFill>
                <a:latin typeface="Catamaran Thin"/>
                <a:cs typeface="Catamaran Thin"/>
              </a:rPr>
              <a:t> </a:t>
            </a:r>
            <a:r>
              <a:rPr lang="es" sz="1400" err="1">
                <a:solidFill>
                  <a:schemeClr val="lt1"/>
                </a:solidFill>
                <a:latin typeface="Catamaran Thin"/>
                <a:cs typeface="Catamaran Thin"/>
              </a:rPr>
              <a:t>ID's</a:t>
            </a:r>
            <a:endParaRPr lang="es" sz="1400">
              <a:solidFill>
                <a:schemeClr val="lt1"/>
              </a:solidFill>
              <a:latin typeface="Catamaran Thin"/>
              <a:cs typeface="Catamaran Thin"/>
            </a:endParaRPr>
          </a:p>
        </p:txBody>
      </p:sp>
      <p:sp>
        <p:nvSpPr>
          <p:cNvPr id="346" name="Google Shape;346;p38"/>
          <p:cNvSpPr/>
          <p:nvPr/>
        </p:nvSpPr>
        <p:spPr>
          <a:xfrm>
            <a:off x="720000" y="603850"/>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
                <a:solidFill>
                  <a:schemeClr val="lt1"/>
                </a:solidFill>
              </a:rPr>
              <a:t>3.22%</a:t>
            </a:r>
            <a:endParaRPr lang="en-US">
              <a:solidFill>
                <a:schemeClr val="lt1"/>
              </a:solidFill>
            </a:endParaRPr>
          </a:p>
        </p:txBody>
      </p:sp>
      <p:sp>
        <p:nvSpPr>
          <p:cNvPr id="348" name="Google Shape;348;p38"/>
          <p:cNvSpPr/>
          <p:nvPr/>
        </p:nvSpPr>
        <p:spPr>
          <a:xfrm>
            <a:off x="720000" y="3350112"/>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1;p38">
            <a:extLst>
              <a:ext uri="{FF2B5EF4-FFF2-40B4-BE49-F238E27FC236}">
                <a16:creationId xmlns:a16="http://schemas.microsoft.com/office/drawing/2014/main" id="{2FD35F79-E8E2-4D46-B575-E57A3F785908}"/>
              </a:ext>
            </a:extLst>
          </p:cNvPr>
          <p:cNvSpPr txBox="1">
            <a:spLocks/>
          </p:cNvSpPr>
          <p:nvPr/>
        </p:nvSpPr>
        <p:spPr>
          <a:xfrm>
            <a:off x="679685" y="3699600"/>
            <a:ext cx="28302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s" sz="1800">
                <a:solidFill>
                  <a:schemeClr val="lt1"/>
                </a:solidFill>
              </a:rPr>
              <a:t>55.55%</a:t>
            </a:r>
          </a:p>
          <a:p>
            <a:pPr algn="ctr"/>
            <a:r>
              <a:rPr lang="es" sz="1000">
                <a:solidFill>
                  <a:schemeClr val="lt1"/>
                </a:solidFill>
              </a:rPr>
              <a:t>Success Rate</a:t>
            </a:r>
            <a:endParaRPr lang="es" sz="1800">
              <a:solidFill>
                <a:schemeClr val="lt1"/>
              </a:solidFill>
            </a:endParaRPr>
          </a:p>
        </p:txBody>
      </p:sp>
    </p:spTree>
    <p:extLst>
      <p:ext uri="{BB962C8B-B14F-4D97-AF65-F5344CB8AC3E}">
        <p14:creationId xmlns:p14="http://schemas.microsoft.com/office/powerpoint/2010/main" val="226858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3">
                <a:tint val="45000"/>
                <a:satMod val="400000"/>
              </a:schemeClr>
            </a:duotone>
          </a:blip>
          <a:srcRect/>
          <a:stretch>
            <a:fillRect t="-9000" b="-9000"/>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06</a:t>
            </a:r>
            <a:endParaRPr>
              <a:solidFill>
                <a:schemeClr val="lt1"/>
              </a:solidFill>
            </a:endParaRPr>
          </a:p>
        </p:txBody>
      </p:sp>
      <p:sp>
        <p:nvSpPr>
          <p:cNvPr id="8" name="Google Shape;246;p35">
            <a:extLst>
              <a:ext uri="{FF2B5EF4-FFF2-40B4-BE49-F238E27FC236}">
                <a16:creationId xmlns:a16="http://schemas.microsoft.com/office/drawing/2014/main" id="{E53C7C77-10BD-4260-9CED-773F581A6023}"/>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816850" y="1916776"/>
            <a:ext cx="312291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MODEL USAGE</a:t>
            </a:r>
            <a:endParaRPr>
              <a:solidFill>
                <a:schemeClr val="lt1"/>
              </a:solidFill>
            </a:endParaRPr>
          </a:p>
        </p:txBody>
      </p:sp>
    </p:spTree>
    <p:extLst>
      <p:ext uri="{BB962C8B-B14F-4D97-AF65-F5344CB8AC3E}">
        <p14:creationId xmlns:p14="http://schemas.microsoft.com/office/powerpoint/2010/main" val="379895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4913-BA48-468D-BDD3-137148D7D7EA}"/>
              </a:ext>
            </a:extLst>
          </p:cNvPr>
          <p:cNvSpPr>
            <a:spLocks noGrp="1"/>
          </p:cNvSpPr>
          <p:nvPr>
            <p:ph type="ctrTitle"/>
          </p:nvPr>
        </p:nvSpPr>
        <p:spPr>
          <a:xfrm>
            <a:off x="762104" y="570910"/>
            <a:ext cx="4715749" cy="577800"/>
          </a:xfrm>
        </p:spPr>
        <p:txBody>
          <a:bodyPr/>
          <a:lstStyle/>
          <a:p>
            <a:r>
              <a:rPr lang="en-US"/>
              <a:t>Campaign 7662 </a:t>
            </a:r>
            <a:br>
              <a:rPr lang="en-US"/>
            </a:br>
            <a:r>
              <a:rPr lang="en-US" sz="1200"/>
              <a:t>Dec 15, 2020</a:t>
            </a:r>
          </a:p>
        </p:txBody>
      </p:sp>
      <p:sp>
        <p:nvSpPr>
          <p:cNvPr id="3" name="Title 2">
            <a:extLst>
              <a:ext uri="{FF2B5EF4-FFF2-40B4-BE49-F238E27FC236}">
                <a16:creationId xmlns:a16="http://schemas.microsoft.com/office/drawing/2014/main" id="{A180694A-4964-4115-83DF-5265870B72E0}"/>
              </a:ext>
            </a:extLst>
          </p:cNvPr>
          <p:cNvSpPr>
            <a:spLocks noGrp="1"/>
          </p:cNvSpPr>
          <p:nvPr>
            <p:ph type="title" idx="2"/>
          </p:nvPr>
        </p:nvSpPr>
        <p:spPr>
          <a:xfrm>
            <a:off x="3707568" y="1760280"/>
            <a:ext cx="4715749" cy="2726640"/>
          </a:xfrm>
        </p:spPr>
        <p:txBody>
          <a:bodyPr/>
          <a:lstStyle/>
          <a:p>
            <a:r>
              <a:rPr lang="en-US" sz="1400" b="0">
                <a:solidFill>
                  <a:schemeClr val="tx1">
                    <a:lumMod val="50000"/>
                  </a:schemeClr>
                </a:solidFill>
                <a:latin typeface="Catamaran Thin" panose="020B0604020202020204" charset="0"/>
                <a:cs typeface="Catamaran Thin" panose="020B0604020202020204" charset="0"/>
              </a:rPr>
              <a:t>Number of donors targeted :</a:t>
            </a:r>
            <a:br>
              <a:rPr lang="en-US" sz="1400" b="0">
                <a:solidFill>
                  <a:schemeClr val="tx1">
                    <a:lumMod val="50000"/>
                  </a:schemeClr>
                </a:solidFill>
                <a:latin typeface="Catamaran Thin" panose="020B0604020202020204" charset="0"/>
                <a:cs typeface="Catamaran Thin" panose="020B0604020202020204" charset="0"/>
              </a:rPr>
            </a:br>
            <a:r>
              <a:rPr lang="en-US" sz="1400">
                <a:solidFill>
                  <a:schemeClr val="tx1">
                    <a:lumMod val="50000"/>
                  </a:schemeClr>
                </a:solidFill>
                <a:latin typeface="Catamaran Thin" panose="020B0604020202020204" charset="0"/>
                <a:cs typeface="Catamaran Thin" panose="020B0604020202020204" charset="0"/>
              </a:rPr>
              <a:t>7713 donor IDs</a:t>
            </a:r>
            <a:br>
              <a:rPr lang="en-US" sz="1400">
                <a:solidFill>
                  <a:schemeClr val="tx1">
                    <a:lumMod val="50000"/>
                  </a:schemeClr>
                </a:solidFill>
                <a:latin typeface="Catamaran Thin" panose="020B0604020202020204" charset="0"/>
                <a:cs typeface="Catamaran Thin" panose="020B0604020202020204" charset="0"/>
              </a:rPr>
            </a:br>
            <a:br>
              <a:rPr lang="en-US" sz="1400" b="0">
                <a:solidFill>
                  <a:schemeClr val="tx1">
                    <a:lumMod val="50000"/>
                  </a:schemeClr>
                </a:solidFill>
                <a:latin typeface="Catamaran Thin" panose="020B0604020202020204" charset="0"/>
                <a:cs typeface="Catamaran Thin" panose="020B0604020202020204" charset="0"/>
              </a:rPr>
            </a:br>
            <a:r>
              <a:rPr lang="en-US" sz="1400" b="0">
                <a:solidFill>
                  <a:schemeClr val="tx1">
                    <a:lumMod val="50000"/>
                  </a:schemeClr>
                </a:solidFill>
                <a:latin typeface="Catamaran Thin" panose="020B0604020202020204" charset="0"/>
                <a:cs typeface="Catamaran Thin" panose="020B0604020202020204" charset="0"/>
              </a:rPr>
              <a:t>Predicted number of donors : </a:t>
            </a:r>
            <a:r>
              <a:rPr lang="en-US" sz="1400">
                <a:solidFill>
                  <a:schemeClr val="tx1">
                    <a:lumMod val="50000"/>
                  </a:schemeClr>
                </a:solidFill>
                <a:latin typeface="Catamaran Thin" panose="020B0604020202020204" charset="0"/>
                <a:cs typeface="Catamaran Thin" panose="020B0604020202020204" charset="0"/>
              </a:rPr>
              <a:t>250</a:t>
            </a:r>
            <a:br>
              <a:rPr lang="en-US" sz="1400" b="0">
                <a:solidFill>
                  <a:schemeClr val="tx1">
                    <a:lumMod val="50000"/>
                  </a:schemeClr>
                </a:solidFill>
                <a:latin typeface="Catamaran Thin" panose="020B0604020202020204" charset="0"/>
                <a:cs typeface="Catamaran Thin" panose="020B0604020202020204" charset="0"/>
              </a:rPr>
            </a:br>
            <a:br>
              <a:rPr lang="en-US" sz="1400" b="0">
                <a:solidFill>
                  <a:schemeClr val="tx1">
                    <a:lumMod val="50000"/>
                  </a:schemeClr>
                </a:solidFill>
                <a:latin typeface="Catamaran Thin" panose="020B0604020202020204" charset="0"/>
                <a:cs typeface="Catamaran Thin" panose="020B0604020202020204" charset="0"/>
              </a:rPr>
            </a:br>
            <a:r>
              <a:rPr lang="en-US" sz="1400" b="0">
                <a:solidFill>
                  <a:schemeClr val="tx1">
                    <a:lumMod val="50000"/>
                  </a:schemeClr>
                </a:solidFill>
                <a:latin typeface="Catamaran Thin" panose="020B0604020202020204" charset="0"/>
                <a:cs typeface="Catamaran Thin" panose="020B0604020202020204" charset="0"/>
              </a:rPr>
              <a:t>Success Rate : 3.22 %</a:t>
            </a:r>
            <a:br>
              <a:rPr lang="en-US" sz="1400" b="0">
                <a:solidFill>
                  <a:schemeClr val="tx1">
                    <a:lumMod val="50000"/>
                  </a:schemeClr>
                </a:solidFill>
                <a:latin typeface="Catamaran Thin" panose="020B0604020202020204" charset="0"/>
                <a:cs typeface="Catamaran Thin" panose="020B0604020202020204" charset="0"/>
              </a:rPr>
            </a:br>
            <a:br>
              <a:rPr lang="en-US" sz="1400" b="0">
                <a:solidFill>
                  <a:schemeClr val="tx1">
                    <a:lumMod val="50000"/>
                  </a:schemeClr>
                </a:solidFill>
                <a:latin typeface="Catamaran Thin" panose="020B0604020202020204" charset="0"/>
                <a:cs typeface="Catamaran Thin" panose="020B0604020202020204" charset="0"/>
              </a:rPr>
            </a:br>
            <a:r>
              <a:rPr lang="en-US" sz="1400" b="0">
                <a:solidFill>
                  <a:schemeClr val="tx1">
                    <a:lumMod val="50000"/>
                  </a:schemeClr>
                </a:solidFill>
                <a:latin typeface="Catamaran Thin" panose="020B0604020202020204" charset="0"/>
                <a:cs typeface="Catamaran Thin" panose="020B0604020202020204" charset="0"/>
              </a:rPr>
              <a:t>Population Targeted : 29.08%</a:t>
            </a:r>
            <a:br>
              <a:rPr lang="en-US" sz="1400" b="0">
                <a:solidFill>
                  <a:schemeClr val="tx1">
                    <a:lumMod val="50000"/>
                  </a:schemeClr>
                </a:solidFill>
                <a:latin typeface="Catamaran Thin" panose="020B0604020202020204" charset="0"/>
                <a:cs typeface="Catamaran Thin" panose="020B0604020202020204" charset="0"/>
              </a:rPr>
            </a:br>
            <a:br>
              <a:rPr lang="en-US" sz="1400" b="0">
                <a:solidFill>
                  <a:schemeClr val="tx1">
                    <a:lumMod val="50000"/>
                  </a:schemeClr>
                </a:solidFill>
                <a:latin typeface="Catamaran Thin" panose="020B0604020202020204" charset="0"/>
                <a:cs typeface="Catamaran Thin" panose="020B0604020202020204" charset="0"/>
              </a:rPr>
            </a:br>
            <a:r>
              <a:rPr lang="en-US" sz="1400" b="0">
                <a:solidFill>
                  <a:schemeClr val="tx1">
                    <a:lumMod val="50000"/>
                  </a:schemeClr>
                </a:solidFill>
                <a:latin typeface="Catamaran Thin" panose="020B0604020202020204" charset="0"/>
                <a:cs typeface="Catamaran Thin" panose="020B0604020202020204" charset="0"/>
              </a:rPr>
              <a:t>New campaign cost : </a:t>
            </a:r>
            <a:r>
              <a:rPr lang="en-US" sz="1400">
                <a:solidFill>
                  <a:schemeClr val="tx1">
                    <a:lumMod val="50000"/>
                  </a:schemeClr>
                </a:solidFill>
                <a:latin typeface="Catamaran Thin" panose="020B0604020202020204" charset="0"/>
                <a:cs typeface="Catamaran Thin" panose="020B0604020202020204" charset="0"/>
              </a:rPr>
              <a:t>1696.86 </a:t>
            </a:r>
            <a:r>
              <a:rPr lang="en-GB" sz="1400">
                <a:solidFill>
                  <a:schemeClr val="tx1">
                    <a:lumMod val="50000"/>
                  </a:schemeClr>
                </a:solidFill>
                <a:latin typeface="Catamaran Thin" panose="020B0604020202020204" charset="0"/>
                <a:cs typeface="Catamaran Thin" panose="020B0604020202020204" charset="0"/>
              </a:rPr>
              <a:t>€</a:t>
            </a:r>
            <a:br>
              <a:rPr lang="en-US" sz="1400" b="0">
                <a:solidFill>
                  <a:schemeClr val="tx1">
                    <a:lumMod val="50000"/>
                  </a:schemeClr>
                </a:solidFill>
                <a:latin typeface="Catamaran Thin" panose="020B0604020202020204" charset="0"/>
                <a:cs typeface="Catamaran Thin" panose="020B0604020202020204" charset="0"/>
              </a:rPr>
            </a:br>
            <a:br>
              <a:rPr lang="en-US" sz="1400" b="0">
                <a:solidFill>
                  <a:schemeClr val="tx1">
                    <a:lumMod val="50000"/>
                  </a:schemeClr>
                </a:solidFill>
                <a:latin typeface="Catamaran Thin" panose="020B0604020202020204" charset="0"/>
                <a:cs typeface="Catamaran Thin" panose="020B0604020202020204" charset="0"/>
              </a:rPr>
            </a:br>
            <a:r>
              <a:rPr lang="en-US" sz="1400" b="0">
                <a:solidFill>
                  <a:schemeClr val="tx1">
                    <a:lumMod val="50000"/>
                  </a:schemeClr>
                </a:solidFill>
                <a:latin typeface="Catamaran Thin" panose="020B0604020202020204" charset="0"/>
                <a:cs typeface="Catamaran Thin" panose="020B0604020202020204" charset="0"/>
              </a:rPr>
              <a:t>Cost saved : </a:t>
            </a:r>
            <a:r>
              <a:rPr lang="en-US" sz="1400">
                <a:solidFill>
                  <a:schemeClr val="tx1">
                    <a:lumMod val="50000"/>
                  </a:schemeClr>
                </a:solidFill>
                <a:latin typeface="Catamaran Thin" panose="020B0604020202020204" charset="0"/>
                <a:cs typeface="Catamaran Thin" panose="020B0604020202020204" charset="0"/>
              </a:rPr>
              <a:t>4137.98 </a:t>
            </a:r>
            <a:r>
              <a:rPr lang="en-GB" sz="1400">
                <a:solidFill>
                  <a:schemeClr val="tx1">
                    <a:lumMod val="50000"/>
                  </a:schemeClr>
                </a:solidFill>
                <a:latin typeface="Catamaran Thin" panose="020B0604020202020204" charset="0"/>
                <a:cs typeface="Catamaran Thin" panose="020B0604020202020204" charset="0"/>
              </a:rPr>
              <a:t>€</a:t>
            </a:r>
            <a:br>
              <a:rPr lang="en-GB" sz="1400" b="0">
                <a:solidFill>
                  <a:schemeClr val="tx1">
                    <a:lumMod val="50000"/>
                  </a:schemeClr>
                </a:solidFill>
                <a:latin typeface="Catamaran Thin" panose="020B0604020202020204" charset="0"/>
                <a:cs typeface="Catamaran Thin" panose="020B0604020202020204" charset="0"/>
              </a:rPr>
            </a:br>
            <a:br>
              <a:rPr lang="en-GB" sz="1400" b="0">
                <a:solidFill>
                  <a:schemeClr val="tx1">
                    <a:lumMod val="50000"/>
                  </a:schemeClr>
                </a:solidFill>
                <a:latin typeface="Catamaran Thin" panose="020B0604020202020204" charset="0"/>
                <a:cs typeface="Catamaran Thin" panose="020B0604020202020204" charset="0"/>
              </a:rPr>
            </a:br>
            <a:endParaRPr lang="en-US" sz="1400" b="0">
              <a:solidFill>
                <a:schemeClr val="tx1">
                  <a:lumMod val="50000"/>
                </a:schemeClr>
              </a:solidFill>
              <a:latin typeface="Catamaran Thin" panose="020B0604020202020204" charset="0"/>
              <a:cs typeface="Catamaran Thin" panose="020B0604020202020204" charset="0"/>
            </a:endParaRPr>
          </a:p>
        </p:txBody>
      </p:sp>
      <p:sp>
        <p:nvSpPr>
          <p:cNvPr id="5" name="Google Shape;167;p27">
            <a:extLst>
              <a:ext uri="{FF2B5EF4-FFF2-40B4-BE49-F238E27FC236}">
                <a16:creationId xmlns:a16="http://schemas.microsoft.com/office/drawing/2014/main" id="{A8AE1006-F8AA-44F7-9157-C304516F5017}"/>
              </a:ext>
            </a:extLst>
          </p:cNvPr>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p39">
            <a:extLst>
              <a:ext uri="{FF2B5EF4-FFF2-40B4-BE49-F238E27FC236}">
                <a16:creationId xmlns:a16="http://schemas.microsoft.com/office/drawing/2014/main" id="{88F5E610-7082-4CCB-8BEF-8FC47D5B2A46}"/>
              </a:ext>
            </a:extLst>
          </p:cNvPr>
          <p:cNvSpPr txBox="1">
            <a:spLocks/>
          </p:cNvSpPr>
          <p:nvPr/>
        </p:nvSpPr>
        <p:spPr>
          <a:xfrm>
            <a:off x="762105" y="1577400"/>
            <a:ext cx="3965187" cy="3087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latin typeface="Catamaran Thin"/>
                <a:cs typeface="Catamaran Thin"/>
              </a:rPr>
              <a:t>Number of donors in the mailing list : </a:t>
            </a:r>
            <a:endParaRPr lang="en-US">
              <a:latin typeface="Catamaran Thin"/>
              <a:cs typeface="Catamaran Thin"/>
            </a:endParaRPr>
          </a:p>
          <a:p>
            <a:r>
              <a:rPr lang="en-GB" b="1">
                <a:latin typeface="Catamaran Thin"/>
                <a:cs typeface="Catamaran Thin"/>
              </a:rPr>
              <a:t>26522 donor IDs</a:t>
            </a:r>
          </a:p>
          <a:p>
            <a:endParaRPr lang="en-GB">
              <a:latin typeface="Catamaran Thin" panose="020B0604020202020204" charset="0"/>
              <a:cs typeface="Catamaran Thin" panose="020B0604020202020204" charset="0"/>
            </a:endParaRPr>
          </a:p>
          <a:p>
            <a:r>
              <a:rPr lang="en-GB">
                <a:latin typeface="Catamaran Thin"/>
                <a:cs typeface="Catamaran Thin"/>
              </a:rPr>
              <a:t>Number of donors @ 1.8% success rate : </a:t>
            </a:r>
            <a:r>
              <a:rPr lang="en-GB" b="1">
                <a:latin typeface="Catamaran Thin"/>
                <a:cs typeface="Catamaran Thin"/>
              </a:rPr>
              <a:t>477</a:t>
            </a:r>
          </a:p>
          <a:p>
            <a:endParaRPr lang="en-GB">
              <a:latin typeface="Catamaran Thin" panose="020B0604020202020204" charset="0"/>
              <a:cs typeface="Catamaran Thin" panose="020B0604020202020204" charset="0"/>
            </a:endParaRPr>
          </a:p>
          <a:p>
            <a:r>
              <a:rPr lang="en-GB">
                <a:latin typeface="Catamaran Thin"/>
                <a:cs typeface="Catamaran Thin"/>
              </a:rPr>
              <a:t>Average cost of unit in the last 3 years : 0.22 €</a:t>
            </a:r>
          </a:p>
          <a:p>
            <a:endParaRPr lang="en-GB">
              <a:latin typeface="Catamaran Thin" panose="020B0604020202020204" charset="0"/>
              <a:cs typeface="Catamaran Thin" panose="020B0604020202020204" charset="0"/>
            </a:endParaRPr>
          </a:p>
          <a:p>
            <a:r>
              <a:rPr lang="en-GB">
                <a:latin typeface="Catamaran Thin"/>
                <a:cs typeface="Catamaran Thin"/>
              </a:rPr>
              <a:t>Cost of campaign : </a:t>
            </a:r>
            <a:r>
              <a:rPr lang="en-GB" b="1">
                <a:latin typeface="Catamaran Thin"/>
                <a:cs typeface="Catamaran Thin"/>
              </a:rPr>
              <a:t>5834.84 €</a:t>
            </a:r>
          </a:p>
          <a:p>
            <a:endParaRPr lang="en-GB">
              <a:latin typeface="Catamaran Thin" panose="020B0604020202020204" charset="0"/>
              <a:cs typeface="Catamaran Thin" panose="020B0604020202020204" charset="0"/>
            </a:endParaRPr>
          </a:p>
          <a:p>
            <a:endParaRPr lang="en-GB">
              <a:latin typeface="Catamaran Thin" panose="020B0604020202020204" charset="0"/>
              <a:cs typeface="Catamaran Thin" panose="020B0604020202020204" charset="0"/>
            </a:endParaRPr>
          </a:p>
          <a:p>
            <a:endParaRPr lang="en-GB" sz="1200">
              <a:latin typeface="Catamaran Thin" panose="020B0604020202020204" charset="0"/>
              <a:cs typeface="Catamaran Thin" panose="020B0604020202020204" charset="0"/>
            </a:endParaRPr>
          </a:p>
          <a:p>
            <a:endParaRPr lang="en-GB" sz="1200">
              <a:latin typeface="Catamaran Thin" panose="020B0604020202020204" charset="0"/>
              <a:cs typeface="Catamaran Thin" panose="020B0604020202020204" charset="0"/>
            </a:endParaRPr>
          </a:p>
          <a:p>
            <a:endParaRPr lang="en-GB" sz="1050">
              <a:latin typeface="Catamaran Thin" panose="020B0604020202020204" charset="0"/>
              <a:cs typeface="Catamaran Thin" panose="020B0604020202020204" charset="0"/>
            </a:endParaRPr>
          </a:p>
        </p:txBody>
      </p:sp>
    </p:spTree>
    <p:extLst>
      <p:ext uri="{BB962C8B-B14F-4D97-AF65-F5344CB8AC3E}">
        <p14:creationId xmlns:p14="http://schemas.microsoft.com/office/powerpoint/2010/main" val="4059582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0694A-4964-4115-83DF-5265870B72E0}"/>
              </a:ext>
            </a:extLst>
          </p:cNvPr>
          <p:cNvSpPr>
            <a:spLocks noGrp="1"/>
          </p:cNvSpPr>
          <p:nvPr>
            <p:ph type="title" idx="2"/>
          </p:nvPr>
        </p:nvSpPr>
        <p:spPr>
          <a:xfrm>
            <a:off x="3027972" y="1963396"/>
            <a:ext cx="4245780" cy="577800"/>
          </a:xfrm>
        </p:spPr>
        <p:txBody>
          <a:bodyPr/>
          <a:lstStyle/>
          <a:p>
            <a:br>
              <a:rPr lang="en-US" sz="1800">
                <a:latin typeface="Catamaran Thin" panose="020B0604020202020204" charset="0"/>
                <a:cs typeface="Catamaran Thin" panose="020B0604020202020204" charset="0"/>
              </a:rPr>
            </a:br>
            <a:br>
              <a:rPr lang="en-US" sz="1800">
                <a:latin typeface="Catamaran Thin" panose="020B0604020202020204" charset="0"/>
                <a:cs typeface="Catamaran Thin" panose="020B0604020202020204" charset="0"/>
              </a:rPr>
            </a:br>
            <a:br>
              <a:rPr lang="en-US" sz="1800">
                <a:latin typeface="Catamaran Thin" panose="020B0604020202020204" charset="0"/>
                <a:cs typeface="Catamaran Thin" panose="020B0604020202020204" charset="0"/>
              </a:rPr>
            </a:br>
            <a:r>
              <a:rPr lang="en-US" sz="1800">
                <a:latin typeface="Catamaran Thin" panose="020B0604020202020204" charset="0"/>
                <a:cs typeface="Catamaran Thin" panose="020B0604020202020204" charset="0"/>
              </a:rPr>
              <a:t>Female</a:t>
            </a:r>
            <a:br>
              <a:rPr lang="en-US" sz="1800">
                <a:latin typeface="Catamaran Thin" panose="020B0604020202020204" charset="0"/>
                <a:cs typeface="Catamaran Thin" panose="020B0604020202020204" charset="0"/>
              </a:rPr>
            </a:br>
            <a:br>
              <a:rPr lang="en-US" sz="1800">
                <a:latin typeface="Catamaran Thin" panose="020B0604020202020204" charset="0"/>
                <a:cs typeface="Catamaran Thin" panose="020B0604020202020204" charset="0"/>
              </a:rPr>
            </a:br>
            <a:r>
              <a:rPr lang="en-US" sz="1800">
                <a:latin typeface="Catamaran Thin" panose="020B0604020202020204" charset="0"/>
                <a:cs typeface="Catamaran Thin" panose="020B0604020202020204" charset="0"/>
              </a:rPr>
              <a:t>72 years old</a:t>
            </a:r>
            <a:br>
              <a:rPr lang="en-US" sz="1800">
                <a:latin typeface="Catamaran Thin" panose="020B0604020202020204" charset="0"/>
                <a:cs typeface="Catamaran Thin" panose="020B0604020202020204" charset="0"/>
              </a:rPr>
            </a:br>
            <a:br>
              <a:rPr lang="en-US" sz="1800">
                <a:latin typeface="Catamaran Thin" panose="020B0604020202020204" charset="0"/>
                <a:cs typeface="Catamaran Thin" panose="020B0604020202020204" charset="0"/>
              </a:rPr>
            </a:br>
            <a:r>
              <a:rPr lang="en-US" sz="1800">
                <a:latin typeface="Catamaran Thin" panose="020B0604020202020204" charset="0"/>
                <a:cs typeface="Catamaran Thin" panose="020B0604020202020204" charset="0"/>
              </a:rPr>
              <a:t>Speaks Flemish</a:t>
            </a:r>
            <a:br>
              <a:rPr lang="en-US" sz="1800">
                <a:latin typeface="Catamaran Thin" panose="020B0604020202020204" charset="0"/>
                <a:cs typeface="Catamaran Thin" panose="020B0604020202020204" charset="0"/>
              </a:rPr>
            </a:br>
            <a:br>
              <a:rPr lang="en-US" sz="1800">
                <a:latin typeface="Catamaran Thin" panose="020B0604020202020204" charset="0"/>
                <a:cs typeface="Catamaran Thin" panose="020B0604020202020204" charset="0"/>
              </a:rPr>
            </a:br>
            <a:r>
              <a:rPr lang="en-US" sz="1800">
                <a:latin typeface="Catamaran Thin" panose="020B0604020202020204" charset="0"/>
                <a:cs typeface="Catamaran Thin" panose="020B0604020202020204" charset="0"/>
              </a:rPr>
              <a:t>From Region Flanders </a:t>
            </a:r>
            <a:br>
              <a:rPr lang="en-US" sz="1800">
                <a:latin typeface="Catamaran Thin" panose="020B0604020202020204" charset="0"/>
                <a:cs typeface="Catamaran Thin" panose="020B0604020202020204" charset="0"/>
              </a:rPr>
            </a:br>
            <a:endParaRPr lang="en-US" sz="1800">
              <a:latin typeface="Catamaran Thin" panose="020B0604020202020204" charset="0"/>
              <a:cs typeface="Catamaran Thin" panose="020B0604020202020204" charset="0"/>
            </a:endParaRPr>
          </a:p>
        </p:txBody>
      </p:sp>
      <p:sp>
        <p:nvSpPr>
          <p:cNvPr id="5" name="Google Shape;167;p27">
            <a:extLst>
              <a:ext uri="{FF2B5EF4-FFF2-40B4-BE49-F238E27FC236}">
                <a16:creationId xmlns:a16="http://schemas.microsoft.com/office/drawing/2014/main" id="{A8AE1006-F8AA-44F7-9157-C304516F5017}"/>
              </a:ext>
            </a:extLst>
          </p:cNvPr>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1">
            <a:extLst>
              <a:ext uri="{FF2B5EF4-FFF2-40B4-BE49-F238E27FC236}">
                <a16:creationId xmlns:a16="http://schemas.microsoft.com/office/drawing/2014/main" id="{FA7B4AB9-A28A-42D3-BC71-2AD6B89B6D36}"/>
              </a:ext>
            </a:extLst>
          </p:cNvPr>
          <p:cNvSpPr txBox="1">
            <a:spLocks/>
          </p:cNvSpPr>
          <p:nvPr/>
        </p:nvSpPr>
        <p:spPr>
          <a:xfrm>
            <a:off x="550823" y="686199"/>
            <a:ext cx="8358459"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buSzPts val="2800"/>
              <a:buFont typeface="Livvic"/>
              <a:buNone/>
              <a:defRPr sz="2800" b="1">
                <a:solidFill>
                  <a:schemeClr val="dk1"/>
                </a:solidFill>
                <a:latin typeface="Livvic"/>
                <a:ea typeface="Livvic"/>
                <a:cs typeface="Livvic"/>
              </a:defRPr>
            </a:lvl1pPr>
            <a:lvl2pPr>
              <a:buSzPts val="2800"/>
              <a:buFont typeface="Livvic"/>
              <a:buNone/>
              <a:defRPr sz="2800" b="1">
                <a:latin typeface="Livvic"/>
                <a:ea typeface="Livvic"/>
                <a:cs typeface="Livvic"/>
              </a:defRPr>
            </a:lvl2pPr>
            <a:lvl3pPr>
              <a:buSzPts val="2800"/>
              <a:buFont typeface="Livvic"/>
              <a:buNone/>
              <a:defRPr sz="2800" b="1">
                <a:latin typeface="Livvic"/>
                <a:ea typeface="Livvic"/>
                <a:cs typeface="Livvic"/>
              </a:defRPr>
            </a:lvl3pPr>
            <a:lvl4pPr>
              <a:buSzPts val="2800"/>
              <a:buFont typeface="Livvic"/>
              <a:buNone/>
              <a:defRPr sz="2800" b="1">
                <a:latin typeface="Livvic"/>
                <a:ea typeface="Livvic"/>
                <a:cs typeface="Livvic"/>
              </a:defRPr>
            </a:lvl4pPr>
            <a:lvl5pPr>
              <a:buSzPts val="2800"/>
              <a:buFont typeface="Livvic"/>
              <a:buNone/>
              <a:defRPr sz="2800" b="1">
                <a:latin typeface="Livvic"/>
                <a:ea typeface="Livvic"/>
                <a:cs typeface="Livvic"/>
              </a:defRPr>
            </a:lvl5pPr>
            <a:lvl6pPr>
              <a:buSzPts val="2800"/>
              <a:buFont typeface="Livvic"/>
              <a:buNone/>
              <a:defRPr sz="2800" b="1">
                <a:latin typeface="Livvic"/>
                <a:ea typeface="Livvic"/>
                <a:cs typeface="Livvic"/>
              </a:defRPr>
            </a:lvl6pPr>
            <a:lvl7pPr>
              <a:buSzPts val="2800"/>
              <a:buFont typeface="Livvic"/>
              <a:buNone/>
              <a:defRPr sz="2800" b="1">
                <a:latin typeface="Livvic"/>
                <a:ea typeface="Livvic"/>
                <a:cs typeface="Livvic"/>
              </a:defRPr>
            </a:lvl7pPr>
            <a:lvl8pPr>
              <a:buSzPts val="2800"/>
              <a:buFont typeface="Livvic"/>
              <a:buNone/>
              <a:defRPr sz="2800" b="1">
                <a:latin typeface="Livvic"/>
                <a:ea typeface="Livvic"/>
                <a:cs typeface="Livvic"/>
              </a:defRPr>
            </a:lvl8pPr>
            <a:lvl9pPr>
              <a:buSzPts val="2800"/>
              <a:buFont typeface="Livvic"/>
              <a:buNone/>
              <a:defRPr sz="2800" b="1">
                <a:latin typeface="Livvic"/>
                <a:ea typeface="Livvic"/>
                <a:cs typeface="Livvic"/>
              </a:defRPr>
            </a:lvl9pPr>
          </a:lstStyle>
          <a:p>
            <a:r>
              <a:rPr lang="en-US"/>
              <a:t>THE PROFILE OF THE IDEAL DONOR</a:t>
            </a:r>
            <a:br>
              <a:rPr lang="en-US"/>
            </a:br>
            <a:endParaRPr lang="en-US"/>
          </a:p>
        </p:txBody>
      </p:sp>
      <p:pic>
        <p:nvPicPr>
          <p:cNvPr id="10" name="Picture 11" descr="A picture containing drawing, table&#10;&#10;Description automatically generated">
            <a:extLst>
              <a:ext uri="{FF2B5EF4-FFF2-40B4-BE49-F238E27FC236}">
                <a16:creationId xmlns:a16="http://schemas.microsoft.com/office/drawing/2014/main" id="{BEA13E70-6D35-4F2B-9CC2-073F4350014B}"/>
              </a:ext>
            </a:extLst>
          </p:cNvPr>
          <p:cNvPicPr>
            <a:picLocks noChangeAspect="1"/>
          </p:cNvPicPr>
          <p:nvPr/>
        </p:nvPicPr>
        <p:blipFill>
          <a:blip r:embed="rId2"/>
          <a:stretch>
            <a:fillRect/>
          </a:stretch>
        </p:blipFill>
        <p:spPr>
          <a:xfrm>
            <a:off x="2345685" y="1766641"/>
            <a:ext cx="956829" cy="1417246"/>
          </a:xfrm>
          <a:prstGeom prst="rect">
            <a:avLst/>
          </a:prstGeom>
        </p:spPr>
      </p:pic>
    </p:spTree>
    <p:extLst>
      <p:ext uri="{BB962C8B-B14F-4D97-AF65-F5344CB8AC3E}">
        <p14:creationId xmlns:p14="http://schemas.microsoft.com/office/powerpoint/2010/main" val="303302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2108-3EF4-499C-AB78-AF69BE2BCEBC}"/>
              </a:ext>
            </a:extLst>
          </p:cNvPr>
          <p:cNvSpPr>
            <a:spLocks noGrp="1"/>
          </p:cNvSpPr>
          <p:nvPr>
            <p:ph type="ctrTitle"/>
          </p:nvPr>
        </p:nvSpPr>
        <p:spPr>
          <a:xfrm>
            <a:off x="3368145" y="2209210"/>
            <a:ext cx="3430200" cy="577800"/>
          </a:xfrm>
        </p:spPr>
        <p:txBody>
          <a:bodyPr/>
          <a:lstStyle/>
          <a:p>
            <a:r>
              <a:rPr lang="en-US"/>
              <a:t>Thank you!</a:t>
            </a:r>
          </a:p>
        </p:txBody>
      </p:sp>
    </p:spTree>
    <p:extLst>
      <p:ext uri="{BB962C8B-B14F-4D97-AF65-F5344CB8AC3E}">
        <p14:creationId xmlns:p14="http://schemas.microsoft.com/office/powerpoint/2010/main" val="129905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a:t>TABLE OF CONTENTS</a:t>
            </a:r>
            <a:endParaRPr sz="240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7999" y="185070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FEATURE SELECTION</a:t>
            </a:r>
            <a:endParaRPr/>
          </a:p>
        </p:txBody>
      </p:sp>
      <p:sp>
        <p:nvSpPr>
          <p:cNvPr id="145" name="Google Shape;145;p26"/>
          <p:cNvSpPr txBox="1">
            <a:spLocks noGrp="1"/>
          </p:cNvSpPr>
          <p:nvPr>
            <p:ph type="title" idx="8"/>
          </p:nvPr>
        </p:nvSpPr>
        <p:spPr>
          <a:xfrm>
            <a:off x="2023007" y="19188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46" name="Google Shape;146;p26"/>
          <p:cNvSpPr txBox="1">
            <a:spLocks noGrp="1"/>
          </p:cNvSpPr>
          <p:nvPr>
            <p:ph type="ctrTitle"/>
          </p:nvPr>
        </p:nvSpPr>
        <p:spPr>
          <a:xfrm>
            <a:off x="3423902" y="17708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s"/>
              <a:t>PROJECT DEFINITION</a:t>
            </a:r>
            <a:endParaRPr/>
          </a:p>
        </p:txBody>
      </p:sp>
      <p:sp>
        <p:nvSpPr>
          <p:cNvPr id="148" name="Google Shape;148;p26"/>
          <p:cNvSpPr txBox="1">
            <a:spLocks noGrp="1"/>
          </p:cNvSpPr>
          <p:nvPr>
            <p:ph type="title" idx="2"/>
          </p:nvPr>
        </p:nvSpPr>
        <p:spPr>
          <a:xfrm>
            <a:off x="2023007" y="2495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25264" y="101389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PREPARATION</a:t>
            </a:r>
            <a:endParaRPr/>
          </a:p>
        </p:txBody>
      </p:sp>
      <p:sp>
        <p:nvSpPr>
          <p:cNvPr id="151" name="Google Shape;151;p26"/>
          <p:cNvSpPr txBox="1">
            <a:spLocks noGrp="1"/>
          </p:cNvSpPr>
          <p:nvPr>
            <p:ph type="title" idx="5"/>
          </p:nvPr>
        </p:nvSpPr>
        <p:spPr>
          <a:xfrm>
            <a:off x="2023007" y="10841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2" name="Google Shape;152;p26"/>
          <p:cNvSpPr txBox="1">
            <a:spLocks noGrp="1"/>
          </p:cNvSpPr>
          <p:nvPr>
            <p:ph type="ctrTitle" idx="13"/>
          </p:nvPr>
        </p:nvSpPr>
        <p:spPr>
          <a:xfrm>
            <a:off x="3427999" y="268751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MODEL BUILDING</a:t>
            </a:r>
            <a:endParaRPr/>
          </a:p>
        </p:txBody>
      </p:sp>
      <p:sp>
        <p:nvSpPr>
          <p:cNvPr id="154" name="Google Shape;154;p26"/>
          <p:cNvSpPr txBox="1">
            <a:spLocks noGrp="1"/>
          </p:cNvSpPr>
          <p:nvPr>
            <p:ph type="title" idx="15"/>
          </p:nvPr>
        </p:nvSpPr>
        <p:spPr>
          <a:xfrm>
            <a:off x="2023007" y="27535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7999" y="352433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MODEL VALIDATION</a:t>
            </a:r>
            <a:endParaRPr/>
          </a:p>
        </p:txBody>
      </p:sp>
      <p:sp>
        <p:nvSpPr>
          <p:cNvPr id="157" name="Google Shape;157;p26"/>
          <p:cNvSpPr txBox="1">
            <a:spLocks noGrp="1"/>
          </p:cNvSpPr>
          <p:nvPr>
            <p:ph type="title" idx="18"/>
          </p:nvPr>
        </p:nvSpPr>
        <p:spPr>
          <a:xfrm>
            <a:off x="2023007" y="35882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
        <p:nvSpPr>
          <p:cNvPr id="14" name="Google Shape;145;p26">
            <a:extLst>
              <a:ext uri="{FF2B5EF4-FFF2-40B4-BE49-F238E27FC236}">
                <a16:creationId xmlns:a16="http://schemas.microsoft.com/office/drawing/2014/main" id="{60C300C8-D90C-4636-8669-A1DBECF3B76C}"/>
              </a:ext>
            </a:extLst>
          </p:cNvPr>
          <p:cNvSpPr txBox="1">
            <a:spLocks/>
          </p:cNvSpPr>
          <p:nvPr/>
        </p:nvSpPr>
        <p:spPr>
          <a:xfrm>
            <a:off x="2023007" y="4402538"/>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a:solidFill>
                  <a:schemeClr val="lt1"/>
                </a:solidFill>
              </a:rPr>
              <a:t>06</a:t>
            </a:r>
          </a:p>
        </p:txBody>
      </p:sp>
      <p:sp>
        <p:nvSpPr>
          <p:cNvPr id="15" name="Google Shape;155;p26">
            <a:extLst>
              <a:ext uri="{FF2B5EF4-FFF2-40B4-BE49-F238E27FC236}">
                <a16:creationId xmlns:a16="http://schemas.microsoft.com/office/drawing/2014/main" id="{3282EFE1-CEE7-4855-B5B8-20569C13C0A1}"/>
              </a:ext>
            </a:extLst>
          </p:cNvPr>
          <p:cNvSpPr txBox="1">
            <a:spLocks/>
          </p:cNvSpPr>
          <p:nvPr/>
        </p:nvSpPr>
        <p:spPr>
          <a:xfrm>
            <a:off x="3423902" y="4295124"/>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GB"/>
              <a:t>MODEL USAGE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3">
                <a:tint val="45000"/>
                <a:satMod val="400000"/>
              </a:schemeClr>
            </a:duotone>
          </a:blip>
          <a:srcRect/>
          <a:stretch>
            <a:fillRect l="-12000" r="-12000"/>
          </a:stretch>
        </a:blipFill>
        <a:effectLst/>
      </p:bgPr>
    </p:bg>
    <p:spTree>
      <p:nvGrpSpPr>
        <p:cNvPr id="1" name="Shape 244"/>
        <p:cNvGrpSpPr/>
        <p:nvPr/>
      </p:nvGrpSpPr>
      <p:grpSpPr>
        <a:xfrm>
          <a:off x="0" y="0"/>
          <a:ext cx="0" cy="0"/>
          <a:chOff x="0" y="0"/>
          <a:chExt cx="0" cy="0"/>
        </a:xfrm>
      </p:grpSpPr>
      <p:sp>
        <p:nvSpPr>
          <p:cNvPr id="8" name="Google Shape;246;p35">
            <a:extLst>
              <a:ext uri="{FF2B5EF4-FFF2-40B4-BE49-F238E27FC236}">
                <a16:creationId xmlns:a16="http://schemas.microsoft.com/office/drawing/2014/main" id="{A0029D70-BA42-488B-83D6-0C45D80E1C90}"/>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01</a:t>
            </a:r>
            <a:endParaRPr>
              <a:solidFill>
                <a:schemeClr val="lt1"/>
              </a:solidFill>
            </a:endParaRPr>
          </a:p>
        </p:txBody>
      </p:sp>
      <p:sp>
        <p:nvSpPr>
          <p:cNvPr id="7" name="Google Shape;246;p35">
            <a:extLst>
              <a:ext uri="{FF2B5EF4-FFF2-40B4-BE49-F238E27FC236}">
                <a16:creationId xmlns:a16="http://schemas.microsoft.com/office/drawing/2014/main" id="{C76FE089-377F-4E9E-AC89-F83B828C5516}"/>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852677" y="2205676"/>
            <a:ext cx="3180728"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a:solidFill>
                  <a:schemeClr val="lt1"/>
                </a:solidFill>
              </a:rPr>
              <a:t>PROJECT DEFINITION</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QUICK BACKGROUND</a:t>
            </a:r>
            <a:endParaRPr/>
          </a:p>
        </p:txBody>
      </p:sp>
      <p:sp>
        <p:nvSpPr>
          <p:cNvPr id="133" name="Google Shape;133;p25"/>
          <p:cNvSpPr txBox="1">
            <a:spLocks noGrp="1"/>
          </p:cNvSpPr>
          <p:nvPr>
            <p:ph type="subTitle" idx="4294967295"/>
          </p:nvPr>
        </p:nvSpPr>
        <p:spPr>
          <a:xfrm flipH="1">
            <a:off x="714347" y="548400"/>
            <a:ext cx="6600852" cy="402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b="1"/>
              <a:t>Client:   </a:t>
            </a:r>
            <a:r>
              <a:rPr lang="en-GB" sz="1300"/>
              <a:t>Direct Social Communication - A company that raises funds for charities</a:t>
            </a:r>
          </a:p>
          <a:p>
            <a:pPr marL="0" lvl="0" indent="0" algn="l" rtl="0">
              <a:lnSpc>
                <a:spcPct val="115000"/>
              </a:lnSpc>
              <a:spcBef>
                <a:spcPts val="0"/>
              </a:spcBef>
              <a:spcAft>
                <a:spcPts val="0"/>
              </a:spcAft>
              <a:buNone/>
            </a:pPr>
            <a:endParaRPr lang="en-GB" sz="1300"/>
          </a:p>
          <a:p>
            <a:pPr marL="0" lvl="0" indent="0" algn="l" rtl="0">
              <a:lnSpc>
                <a:spcPct val="115000"/>
              </a:lnSpc>
              <a:spcBef>
                <a:spcPts val="0"/>
              </a:spcBef>
              <a:spcAft>
                <a:spcPts val="0"/>
              </a:spcAft>
              <a:buNone/>
            </a:pPr>
            <a:r>
              <a:rPr lang="en-GB" sz="1300" b="1"/>
              <a:t>Action:   </a:t>
            </a:r>
            <a:r>
              <a:rPr lang="en-GB" sz="1300"/>
              <a:t>Send multiple mails to people and gather funds in a return mail</a:t>
            </a:r>
          </a:p>
          <a:p>
            <a:pPr marL="0" lvl="0" indent="0" algn="l" rtl="0">
              <a:lnSpc>
                <a:spcPct val="115000"/>
              </a:lnSpc>
              <a:spcBef>
                <a:spcPts val="0"/>
              </a:spcBef>
              <a:spcAft>
                <a:spcPts val="0"/>
              </a:spcAft>
              <a:buNone/>
            </a:pPr>
            <a:endParaRPr lang="en-GB" sz="1300"/>
          </a:p>
          <a:p>
            <a:pPr marL="0" indent="0">
              <a:buNone/>
            </a:pPr>
            <a:r>
              <a:rPr lang="en-GB" sz="1300" b="1"/>
              <a:t>Campaign:   </a:t>
            </a:r>
            <a:r>
              <a:rPr lang="en-GB" sz="1300"/>
              <a:t>Physical mails sent to prospective donors</a:t>
            </a:r>
          </a:p>
          <a:p>
            <a:pPr marL="0" lvl="0" indent="0" algn="l" rtl="0">
              <a:lnSpc>
                <a:spcPct val="115000"/>
              </a:lnSpc>
              <a:spcBef>
                <a:spcPts val="0"/>
              </a:spcBef>
              <a:spcAft>
                <a:spcPts val="0"/>
              </a:spcAft>
              <a:buNone/>
            </a:pPr>
            <a:endParaRPr lang="en-GB" sz="1300"/>
          </a:p>
          <a:p>
            <a:pPr marL="0" lvl="0" indent="0" algn="l" rtl="0">
              <a:lnSpc>
                <a:spcPct val="115000"/>
              </a:lnSpc>
              <a:spcBef>
                <a:spcPts val="0"/>
              </a:spcBef>
              <a:spcAft>
                <a:spcPts val="0"/>
              </a:spcAft>
              <a:buNone/>
            </a:pPr>
            <a:r>
              <a:rPr lang="en-GB" sz="1300" b="1"/>
              <a:t>Recurrence:   </a:t>
            </a:r>
            <a:r>
              <a:rPr lang="en-GB" sz="1300"/>
              <a:t>Up to 3 times a month​</a:t>
            </a:r>
          </a:p>
          <a:p>
            <a:pPr marL="0" lvl="0" indent="0" algn="l" rtl="0">
              <a:lnSpc>
                <a:spcPct val="115000"/>
              </a:lnSpc>
              <a:spcBef>
                <a:spcPts val="0"/>
              </a:spcBef>
              <a:spcAft>
                <a:spcPts val="0"/>
              </a:spcAft>
              <a:buNone/>
            </a:pPr>
            <a:endParaRPr lang="en-GB" sz="1300"/>
          </a:p>
          <a:p>
            <a:pPr marL="0" lvl="0" indent="0" algn="l" rtl="0">
              <a:lnSpc>
                <a:spcPct val="115000"/>
              </a:lnSpc>
              <a:spcBef>
                <a:spcPts val="0"/>
              </a:spcBef>
              <a:spcAft>
                <a:spcPts val="0"/>
              </a:spcAft>
              <a:buNone/>
            </a:pPr>
            <a:r>
              <a:rPr lang="en-GB" sz="1300" b="1"/>
              <a:t>Project Goals: ​</a:t>
            </a:r>
          </a:p>
          <a:p>
            <a:pPr marL="0" lvl="0" indent="0" algn="l" rtl="0">
              <a:lnSpc>
                <a:spcPct val="115000"/>
              </a:lnSpc>
              <a:spcBef>
                <a:spcPts val="0"/>
              </a:spcBef>
              <a:spcAft>
                <a:spcPts val="0"/>
              </a:spcAft>
              <a:buNone/>
            </a:pPr>
            <a:endParaRPr lang="en-GB" sz="1300"/>
          </a:p>
          <a:p>
            <a:pPr marL="742950" lvl="1" indent="-285750">
              <a:spcBef>
                <a:spcPts val="0"/>
              </a:spcBef>
              <a:buFont typeface="Wingdings" panose="05000000000000000000" pitchFamily="2" charset="2"/>
              <a:buChar char="§"/>
            </a:pPr>
            <a:r>
              <a:rPr lang="en-GB" sz="1300"/>
              <a:t>Reduce costs of ineffective mailings by optimizing the target and increase the donations </a:t>
            </a:r>
          </a:p>
          <a:p>
            <a:pPr marL="457200" lvl="1" indent="0">
              <a:spcBef>
                <a:spcPts val="0"/>
              </a:spcBef>
              <a:buNone/>
            </a:pPr>
            <a:endParaRPr lang="en-GB" sz="1300"/>
          </a:p>
          <a:p>
            <a:pPr marL="742950" lvl="1" indent="-285750">
              <a:spcBef>
                <a:spcPts val="0"/>
              </a:spcBef>
              <a:buFont typeface="Wingdings" panose="05000000000000000000" pitchFamily="2" charset="2"/>
              <a:buChar char="§"/>
            </a:pPr>
            <a:r>
              <a:rPr lang="en-GB" sz="1300"/>
              <a:t>Target the donors for campaigns that are more likely to donate based on their profiles</a:t>
            </a:r>
          </a:p>
          <a:p>
            <a:pPr marL="457200" lvl="1" indent="0">
              <a:spcBef>
                <a:spcPts val="0"/>
              </a:spcBef>
              <a:buNone/>
            </a:pPr>
            <a:endParaRPr lang="en-GB" sz="1300"/>
          </a:p>
          <a:p>
            <a:pPr marL="742950" lvl="1" indent="-285750">
              <a:spcBef>
                <a:spcPts val="0"/>
              </a:spcBef>
              <a:buFont typeface="Wingdings" panose="05000000000000000000" pitchFamily="2" charset="2"/>
              <a:buChar char="§"/>
            </a:pPr>
            <a:r>
              <a:rPr lang="en-GB" sz="1300"/>
              <a:t>Create a model that overperforms the 1,8% current success rate of campaigns</a:t>
            </a:r>
            <a:endParaRPr sz="1300"/>
          </a:p>
          <a:p>
            <a:pPr marL="0" lvl="0" indent="0" algn="l" rtl="0">
              <a:lnSpc>
                <a:spcPct val="115000"/>
              </a:lnSpc>
              <a:spcBef>
                <a:spcPts val="1600"/>
              </a:spcBef>
              <a:spcAft>
                <a:spcPts val="1600"/>
              </a:spcAft>
              <a:buNone/>
            </a:pPr>
            <a:endParaRPr sz="1300"/>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546983" y="3470158"/>
            <a:ext cx="891300" cy="245538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See the source image">
            <a:extLst>
              <a:ext uri="{FF2B5EF4-FFF2-40B4-BE49-F238E27FC236}">
                <a16:creationId xmlns:a16="http://schemas.microsoft.com/office/drawing/2014/main" id="{C36FF080-B996-4AF3-AE69-4AD9409E90C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1268" y="4070294"/>
            <a:ext cx="1372975" cy="1073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7281211" y="142901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TIMELINE</a:t>
            </a:r>
            <a:endParaRPr/>
          </a:p>
        </p:txBody>
      </p:sp>
      <p:sp>
        <p:nvSpPr>
          <p:cNvPr id="254" name="Google Shape;254;p36"/>
          <p:cNvSpPr txBox="1">
            <a:spLocks noGrp="1"/>
          </p:cNvSpPr>
          <p:nvPr>
            <p:ph type="subTitle" idx="1"/>
          </p:nvPr>
        </p:nvSpPr>
        <p:spPr>
          <a:xfrm>
            <a:off x="810463" y="2281148"/>
            <a:ext cx="2142208" cy="117336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GB"/>
              <a:t>Gifts </a:t>
            </a:r>
            <a:endParaRPr lang="en-US"/>
          </a:p>
          <a:p>
            <a:pPr marL="0" indent="0"/>
            <a:r>
              <a:rPr lang="en-GB"/>
              <a:t>Data of donations made from year 2000 for different campaigns</a:t>
            </a:r>
          </a:p>
          <a:p>
            <a:pPr marL="0" lvl="0" indent="0" rtl="0">
              <a:spcBef>
                <a:spcPts val="0"/>
              </a:spcBef>
              <a:spcAft>
                <a:spcPts val="0"/>
              </a:spcAft>
            </a:pPr>
            <a:endParaRPr lang="en-GB"/>
          </a:p>
          <a:p>
            <a:pPr marL="171450" indent="-171450">
              <a:buFont typeface="Arial" panose="020B0604020202020204" pitchFamily="34" charset="0"/>
              <a:buChar char="•"/>
            </a:pPr>
            <a:r>
              <a:rPr lang="en-GB"/>
              <a:t>Campaigns </a:t>
            </a:r>
          </a:p>
          <a:p>
            <a:pPr marL="0" indent="0"/>
            <a:r>
              <a:rPr lang="en-GB"/>
              <a:t>Data from year 2004 for different donation campaigns </a:t>
            </a:r>
          </a:p>
        </p:txBody>
      </p:sp>
      <p:sp>
        <p:nvSpPr>
          <p:cNvPr id="255" name="Google Shape;255;p36"/>
          <p:cNvSpPr txBox="1">
            <a:spLocks noGrp="1"/>
          </p:cNvSpPr>
          <p:nvPr>
            <p:ph type="subTitle" idx="3"/>
          </p:nvPr>
        </p:nvSpPr>
        <p:spPr>
          <a:xfrm>
            <a:off x="2966569" y="2385421"/>
            <a:ext cx="2243340" cy="12419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a:t>Campaign 6169  (training set) took place on 04/09/2018 </a:t>
            </a:r>
          </a:p>
          <a:p>
            <a:pPr marL="0" lvl="0" indent="0" algn="l" rtl="0">
              <a:spcBef>
                <a:spcPts val="0"/>
              </a:spcBef>
              <a:spcAft>
                <a:spcPts val="0"/>
              </a:spcAft>
            </a:pPr>
            <a:endParaRPr lang="en-GB"/>
          </a:p>
          <a:p>
            <a:pPr marL="171450" lvl="0" indent="-171450" algn="l" rtl="0">
              <a:spcBef>
                <a:spcPts val="0"/>
              </a:spcBef>
              <a:spcAft>
                <a:spcPts val="0"/>
              </a:spcAft>
              <a:buFont typeface="Arial" panose="020B0604020202020204" pitchFamily="34" charset="0"/>
              <a:buChar char="•"/>
            </a:pPr>
            <a:r>
              <a:rPr lang="en-GB"/>
              <a:t>Campaign 7244 (test set) took place on 18/06/2019​</a:t>
            </a:r>
          </a:p>
        </p:txBody>
      </p:sp>
      <p:sp>
        <p:nvSpPr>
          <p:cNvPr id="257" name="Google Shape;257;p36"/>
          <p:cNvSpPr txBox="1">
            <a:spLocks noGrp="1"/>
          </p:cNvSpPr>
          <p:nvPr>
            <p:ph type="ctrTitle" idx="2"/>
          </p:nvPr>
        </p:nvSpPr>
        <p:spPr>
          <a:xfrm>
            <a:off x="3092942" y="1406727"/>
            <a:ext cx="2155620" cy="72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CAMPAIGNS</a:t>
            </a:r>
            <a:endParaRPr/>
          </a:p>
        </p:txBody>
      </p:sp>
      <p:sp>
        <p:nvSpPr>
          <p:cNvPr id="259" name="Google Shape;259;p36"/>
          <p:cNvSpPr txBox="1">
            <a:spLocks noGrp="1"/>
          </p:cNvSpPr>
          <p:nvPr>
            <p:ph type="ctrTitle"/>
          </p:nvPr>
        </p:nvSpPr>
        <p:spPr>
          <a:xfrm>
            <a:off x="1244132" y="1451656"/>
            <a:ext cx="2330880" cy="6751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TABLES</a:t>
            </a:r>
            <a:endParaRPr/>
          </a:p>
        </p:txBody>
      </p:sp>
      <p:grpSp>
        <p:nvGrpSpPr>
          <p:cNvPr id="266" name="Google Shape;266;p36"/>
          <p:cNvGrpSpPr/>
          <p:nvPr/>
        </p:nvGrpSpPr>
        <p:grpSpPr>
          <a:xfrm>
            <a:off x="1505510" y="1363777"/>
            <a:ext cx="382519" cy="350682"/>
            <a:chOff x="2903337" y="4279032"/>
            <a:chExt cx="382519" cy="350682"/>
          </a:xfrm>
        </p:grpSpPr>
        <p:sp>
          <p:nvSpPr>
            <p:cNvPr id="267" name="Google Shape;267;p36"/>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4943;p59">
            <a:extLst>
              <a:ext uri="{FF2B5EF4-FFF2-40B4-BE49-F238E27FC236}">
                <a16:creationId xmlns:a16="http://schemas.microsoft.com/office/drawing/2014/main" id="{EF35A10F-6433-4910-A6A6-F3D167E48B1A}"/>
              </a:ext>
            </a:extLst>
          </p:cNvPr>
          <p:cNvGrpSpPr/>
          <p:nvPr/>
        </p:nvGrpSpPr>
        <p:grpSpPr>
          <a:xfrm>
            <a:off x="1613516" y="1092153"/>
            <a:ext cx="462835" cy="316519"/>
            <a:chOff x="7550258" y="3832670"/>
            <a:chExt cx="371395" cy="301279"/>
          </a:xfrm>
        </p:grpSpPr>
        <p:sp>
          <p:nvSpPr>
            <p:cNvPr id="73" name="Google Shape;4944;p59">
              <a:extLst>
                <a:ext uri="{FF2B5EF4-FFF2-40B4-BE49-F238E27FC236}">
                  <a16:creationId xmlns:a16="http://schemas.microsoft.com/office/drawing/2014/main" id="{B356C093-EEB3-4365-85C3-CDAAD95F55F5}"/>
                </a:ext>
              </a:extLst>
            </p:cNvPr>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45;p59">
              <a:extLst>
                <a:ext uri="{FF2B5EF4-FFF2-40B4-BE49-F238E27FC236}">
                  <a16:creationId xmlns:a16="http://schemas.microsoft.com/office/drawing/2014/main" id="{B0362ECB-B97B-41A7-9E81-32369EFC904C}"/>
                </a:ext>
              </a:extLst>
            </p:cNvPr>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46;p59">
              <a:extLst>
                <a:ext uri="{FF2B5EF4-FFF2-40B4-BE49-F238E27FC236}">
                  <a16:creationId xmlns:a16="http://schemas.microsoft.com/office/drawing/2014/main" id="{9600F43B-CAC7-4B9B-AFDB-074CB5EDBAA2}"/>
                </a:ext>
              </a:extLst>
            </p:cNvPr>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47;p59">
              <a:extLst>
                <a:ext uri="{FF2B5EF4-FFF2-40B4-BE49-F238E27FC236}">
                  <a16:creationId xmlns:a16="http://schemas.microsoft.com/office/drawing/2014/main" id="{85032FD7-7E87-4F25-B7E0-382D2A9EEC96}"/>
                </a:ext>
              </a:extLst>
            </p:cNvPr>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48;p59">
              <a:extLst>
                <a:ext uri="{FF2B5EF4-FFF2-40B4-BE49-F238E27FC236}">
                  <a16:creationId xmlns:a16="http://schemas.microsoft.com/office/drawing/2014/main" id="{A0283E4A-C135-4300-BAB8-D6EACB0F6D89}"/>
                </a:ext>
              </a:extLst>
            </p:cNvPr>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49;p59">
              <a:extLst>
                <a:ext uri="{FF2B5EF4-FFF2-40B4-BE49-F238E27FC236}">
                  <a16:creationId xmlns:a16="http://schemas.microsoft.com/office/drawing/2014/main" id="{73500983-0B21-4370-A603-70D856A3B66A}"/>
                </a:ext>
              </a:extLst>
            </p:cNvPr>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50;p59">
              <a:extLst>
                <a:ext uri="{FF2B5EF4-FFF2-40B4-BE49-F238E27FC236}">
                  <a16:creationId xmlns:a16="http://schemas.microsoft.com/office/drawing/2014/main" id="{5AB7E783-8EED-4615-BF47-539770639271}"/>
                </a:ext>
              </a:extLst>
            </p:cNvPr>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51;p59">
              <a:extLst>
                <a:ext uri="{FF2B5EF4-FFF2-40B4-BE49-F238E27FC236}">
                  <a16:creationId xmlns:a16="http://schemas.microsoft.com/office/drawing/2014/main" id="{CC2B2AD5-9C09-484B-964C-3C035E27DD3C}"/>
                </a:ext>
              </a:extLst>
            </p:cNvPr>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952;p59">
              <a:extLst>
                <a:ext uri="{FF2B5EF4-FFF2-40B4-BE49-F238E27FC236}">
                  <a16:creationId xmlns:a16="http://schemas.microsoft.com/office/drawing/2014/main" id="{2C2E5BE0-CB68-44BE-A0CA-1933E89AACE8}"/>
                </a:ext>
              </a:extLst>
            </p:cNvPr>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953;p59">
              <a:extLst>
                <a:ext uri="{FF2B5EF4-FFF2-40B4-BE49-F238E27FC236}">
                  <a16:creationId xmlns:a16="http://schemas.microsoft.com/office/drawing/2014/main" id="{4965319F-2349-40F5-BAF3-C172DD72CEF7}"/>
                </a:ext>
              </a:extLst>
            </p:cNvPr>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954;p59">
              <a:extLst>
                <a:ext uri="{FF2B5EF4-FFF2-40B4-BE49-F238E27FC236}">
                  <a16:creationId xmlns:a16="http://schemas.microsoft.com/office/drawing/2014/main" id="{B19A4953-0FA4-40B6-BD82-A33F1F1BE106}"/>
                </a:ext>
              </a:extLst>
            </p:cNvPr>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955;p59">
              <a:extLst>
                <a:ext uri="{FF2B5EF4-FFF2-40B4-BE49-F238E27FC236}">
                  <a16:creationId xmlns:a16="http://schemas.microsoft.com/office/drawing/2014/main" id="{98C3E49F-EB48-4FAC-B12F-798AD440B73A}"/>
                </a:ext>
              </a:extLst>
            </p:cNvPr>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56;p59">
              <a:extLst>
                <a:ext uri="{FF2B5EF4-FFF2-40B4-BE49-F238E27FC236}">
                  <a16:creationId xmlns:a16="http://schemas.microsoft.com/office/drawing/2014/main" id="{E908D704-DBA0-4737-8609-BA00F7E6C8E0}"/>
                </a:ext>
              </a:extLst>
            </p:cNvPr>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57;p59">
              <a:extLst>
                <a:ext uri="{FF2B5EF4-FFF2-40B4-BE49-F238E27FC236}">
                  <a16:creationId xmlns:a16="http://schemas.microsoft.com/office/drawing/2014/main" id="{018CBF9B-6407-4F7F-A154-C5BA8242EAB6}"/>
                </a:ext>
              </a:extLst>
            </p:cNvPr>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58;p59">
              <a:extLst>
                <a:ext uri="{FF2B5EF4-FFF2-40B4-BE49-F238E27FC236}">
                  <a16:creationId xmlns:a16="http://schemas.microsoft.com/office/drawing/2014/main" id="{BBD3C030-6C5A-48DD-BE99-2AE77ED70AB1}"/>
                </a:ext>
              </a:extLst>
            </p:cNvPr>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59;p59">
              <a:extLst>
                <a:ext uri="{FF2B5EF4-FFF2-40B4-BE49-F238E27FC236}">
                  <a16:creationId xmlns:a16="http://schemas.microsoft.com/office/drawing/2014/main" id="{CB521EFB-207F-4680-95FE-4673887292C8}"/>
                </a:ext>
              </a:extLst>
            </p:cNvPr>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60;p59">
              <a:extLst>
                <a:ext uri="{FF2B5EF4-FFF2-40B4-BE49-F238E27FC236}">
                  <a16:creationId xmlns:a16="http://schemas.microsoft.com/office/drawing/2014/main" id="{02A57CAE-9367-46ED-81A5-230113FF4B85}"/>
                </a:ext>
              </a:extLst>
            </p:cNvPr>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61;p59">
              <a:extLst>
                <a:ext uri="{FF2B5EF4-FFF2-40B4-BE49-F238E27FC236}">
                  <a16:creationId xmlns:a16="http://schemas.microsoft.com/office/drawing/2014/main" id="{63E701AE-52D2-4916-AE12-928A780A4970}"/>
                </a:ext>
              </a:extLst>
            </p:cNvPr>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w="12700">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4677;p59">
            <a:extLst>
              <a:ext uri="{FF2B5EF4-FFF2-40B4-BE49-F238E27FC236}">
                <a16:creationId xmlns:a16="http://schemas.microsoft.com/office/drawing/2014/main" id="{DD30FAF1-14D0-44AD-8DAC-3085ED43FF56}"/>
              </a:ext>
            </a:extLst>
          </p:cNvPr>
          <p:cNvGrpSpPr/>
          <p:nvPr/>
        </p:nvGrpSpPr>
        <p:grpSpPr>
          <a:xfrm>
            <a:off x="3599463" y="1093418"/>
            <a:ext cx="487289" cy="370475"/>
            <a:chOff x="2611458" y="3816374"/>
            <a:chExt cx="426329" cy="332375"/>
          </a:xfrm>
        </p:grpSpPr>
        <p:sp>
          <p:nvSpPr>
            <p:cNvPr id="104" name="Google Shape;4678;p59">
              <a:extLst>
                <a:ext uri="{FF2B5EF4-FFF2-40B4-BE49-F238E27FC236}">
                  <a16:creationId xmlns:a16="http://schemas.microsoft.com/office/drawing/2014/main" id="{344E8F2D-2C13-4533-89AD-26111B6FF841}"/>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79;p59">
              <a:extLst>
                <a:ext uri="{FF2B5EF4-FFF2-40B4-BE49-F238E27FC236}">
                  <a16:creationId xmlns:a16="http://schemas.microsoft.com/office/drawing/2014/main" id="{0CFB4756-8222-48F5-BACF-BB65850F7AE4}"/>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80;p59">
              <a:extLst>
                <a:ext uri="{FF2B5EF4-FFF2-40B4-BE49-F238E27FC236}">
                  <a16:creationId xmlns:a16="http://schemas.microsoft.com/office/drawing/2014/main" id="{3809FC1B-9145-4E87-A1AF-8AD3871AA0D4}"/>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81;p59">
              <a:extLst>
                <a:ext uri="{FF2B5EF4-FFF2-40B4-BE49-F238E27FC236}">
                  <a16:creationId xmlns:a16="http://schemas.microsoft.com/office/drawing/2014/main" id="{BC076C92-D7F5-4143-9B4B-7DC7C9A39CA4}"/>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82;p59">
              <a:extLst>
                <a:ext uri="{FF2B5EF4-FFF2-40B4-BE49-F238E27FC236}">
                  <a16:creationId xmlns:a16="http://schemas.microsoft.com/office/drawing/2014/main" id="{AF8D0844-EDCE-4A78-92BE-54B85E0F6B86}"/>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83;p59">
              <a:extLst>
                <a:ext uri="{FF2B5EF4-FFF2-40B4-BE49-F238E27FC236}">
                  <a16:creationId xmlns:a16="http://schemas.microsoft.com/office/drawing/2014/main" id="{114161FE-DBBC-441D-A7AF-F3B638931E5E}"/>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84;p59">
              <a:extLst>
                <a:ext uri="{FF2B5EF4-FFF2-40B4-BE49-F238E27FC236}">
                  <a16:creationId xmlns:a16="http://schemas.microsoft.com/office/drawing/2014/main" id="{74F6557B-DB2B-454B-8063-D046F6A2F818}"/>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85;p59">
              <a:extLst>
                <a:ext uri="{FF2B5EF4-FFF2-40B4-BE49-F238E27FC236}">
                  <a16:creationId xmlns:a16="http://schemas.microsoft.com/office/drawing/2014/main" id="{94262B56-A09F-4A40-AF56-69655036284C}"/>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86;p59">
              <a:extLst>
                <a:ext uri="{FF2B5EF4-FFF2-40B4-BE49-F238E27FC236}">
                  <a16:creationId xmlns:a16="http://schemas.microsoft.com/office/drawing/2014/main" id="{BCC5AB3D-9511-4E98-BD67-D8DB29BF3416}"/>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87;p59">
              <a:extLst>
                <a:ext uri="{FF2B5EF4-FFF2-40B4-BE49-F238E27FC236}">
                  <a16:creationId xmlns:a16="http://schemas.microsoft.com/office/drawing/2014/main" id="{C0E02400-D7F9-4F9D-A5FE-0049FFAEEDB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55;p36">
            <a:extLst>
              <a:ext uri="{FF2B5EF4-FFF2-40B4-BE49-F238E27FC236}">
                <a16:creationId xmlns:a16="http://schemas.microsoft.com/office/drawing/2014/main" id="{6A669744-6FF4-424C-A63B-C2015CA9047A}"/>
              </a:ext>
            </a:extLst>
          </p:cNvPr>
          <p:cNvSpPr txBox="1">
            <a:spLocks/>
          </p:cNvSpPr>
          <p:nvPr/>
        </p:nvSpPr>
        <p:spPr>
          <a:xfrm>
            <a:off x="5657320" y="2322580"/>
            <a:ext cx="2243340" cy="1241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2pPr>
            <a:lvl3pPr marL="1371600" marR="0" lvl="2"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3pPr>
            <a:lvl4pPr marL="1828800" marR="0" lvl="3"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4pPr>
            <a:lvl5pPr marL="2286000" marR="0" lvl="4"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5pPr>
            <a:lvl6pPr marL="2743200" marR="0" lvl="5"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6pPr>
            <a:lvl7pPr marL="3200400" marR="0" lvl="6"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7pPr>
            <a:lvl8pPr marL="3657600" marR="0" lvl="7"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8pPr>
            <a:lvl9pPr marL="4114800" marR="0" lvl="8" indent="-304800" algn="ctr" rtl="0">
              <a:lnSpc>
                <a:spcPct val="100000"/>
              </a:lnSpc>
              <a:spcBef>
                <a:spcPts val="0"/>
              </a:spcBef>
              <a:spcAft>
                <a:spcPts val="0"/>
              </a:spcAft>
              <a:buClr>
                <a:schemeClr val="dk1"/>
              </a:buClr>
              <a:buSzPts val="1000"/>
              <a:buFont typeface="Catamaran Thin"/>
              <a:buNone/>
              <a:defRPr sz="1000" b="0" i="0" u="none" strike="noStrike" cap="none">
                <a:solidFill>
                  <a:schemeClr val="dk1"/>
                </a:solidFill>
                <a:latin typeface="Catamaran Thin"/>
                <a:ea typeface="Catamaran Thin"/>
                <a:cs typeface="Catamaran Thin"/>
                <a:sym typeface="Catamaran Thin"/>
              </a:defRPr>
            </a:lvl9pPr>
          </a:lstStyle>
          <a:p>
            <a:pPr marL="171450" indent="-171450" algn="l">
              <a:buFont typeface="Arial" panose="020B0604020202020204" pitchFamily="34" charset="0"/>
              <a:buChar char="•"/>
            </a:pPr>
            <a:r>
              <a:rPr lang="en-US">
                <a:latin typeface="Catamaran Thin" panose="020B0604020202020204" charset="0"/>
                <a:cs typeface="Catamaran Thin" panose="020B0604020202020204" charset="0"/>
              </a:rPr>
              <a:t>Each dataset dates filtered to get useful information from the past for each donors</a:t>
            </a:r>
          </a:p>
          <a:p>
            <a:pPr marL="171450" indent="-171450" algn="l">
              <a:buFont typeface="Arial" panose="020B0604020202020204" pitchFamily="34" charset="0"/>
              <a:buChar char="•"/>
            </a:pPr>
            <a:endParaRPr lang="en-US">
              <a:latin typeface="Catamaran Thin" panose="020B0604020202020204" charset="0"/>
              <a:cs typeface="Catamaran Thin" panose="020B0604020202020204" charset="0"/>
            </a:endParaRPr>
          </a:p>
          <a:p>
            <a:pPr marL="171450" indent="-171450" algn="l">
              <a:buFont typeface="Arial" panose="020B0604020202020204" pitchFamily="34" charset="0"/>
              <a:buChar char="•"/>
            </a:pPr>
            <a:r>
              <a:rPr lang="en-US">
                <a:latin typeface="Catamaran Thin" panose="020B0604020202020204" charset="0"/>
                <a:cs typeface="Catamaran Thin" panose="020B0604020202020204" charset="0"/>
              </a:rPr>
              <a:t>For training data, only the data before campaign 6169 is used  while for 7662 campaign, entire data is used in our models</a:t>
            </a:r>
          </a:p>
          <a:p>
            <a:pPr marL="171450" indent="-171450" algn="l">
              <a:buFont typeface="Arial" panose="020B0604020202020204" pitchFamily="34" charset="0"/>
              <a:buChar char="•"/>
            </a:pPr>
            <a:endParaRPr lang="en-US">
              <a:latin typeface="Catamaran Thin" panose="020B0604020202020204" charset="0"/>
              <a:cs typeface="Catamaran Thin" panose="020B0604020202020204" charset="0"/>
            </a:endParaRPr>
          </a:p>
        </p:txBody>
      </p:sp>
      <p:sp>
        <p:nvSpPr>
          <p:cNvPr id="4" name="Google Shape;257;p36">
            <a:extLst>
              <a:ext uri="{FF2B5EF4-FFF2-40B4-BE49-F238E27FC236}">
                <a16:creationId xmlns:a16="http://schemas.microsoft.com/office/drawing/2014/main" id="{EDAE272D-BD6F-42B8-8EE1-B15100041384}"/>
              </a:ext>
            </a:extLst>
          </p:cNvPr>
          <p:cNvSpPr txBox="1">
            <a:spLocks/>
          </p:cNvSpPr>
          <p:nvPr/>
        </p:nvSpPr>
        <p:spPr>
          <a:xfrm>
            <a:off x="5805958" y="1410686"/>
            <a:ext cx="2155620" cy="72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pPr algn="l"/>
            <a:r>
              <a:rPr lang="en-US"/>
              <a:t>FILTER</a:t>
            </a:r>
          </a:p>
        </p:txBody>
      </p:sp>
      <p:pic>
        <p:nvPicPr>
          <p:cNvPr id="5" name="Picture 5" descr="A picture containing icon&#10;&#10;Description automatically generated">
            <a:extLst>
              <a:ext uri="{FF2B5EF4-FFF2-40B4-BE49-F238E27FC236}">
                <a16:creationId xmlns:a16="http://schemas.microsoft.com/office/drawing/2014/main" id="{8EE6F4AE-30A2-4160-B05E-B3641CE23366}"/>
              </a:ext>
            </a:extLst>
          </p:cNvPr>
          <p:cNvPicPr>
            <a:picLocks noChangeAspect="1"/>
          </p:cNvPicPr>
          <p:nvPr/>
        </p:nvPicPr>
        <p:blipFill>
          <a:blip r:embed="rId3"/>
          <a:stretch>
            <a:fillRect/>
          </a:stretch>
        </p:blipFill>
        <p:spPr>
          <a:xfrm>
            <a:off x="6093031" y="1058698"/>
            <a:ext cx="513113" cy="4580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3">
                <a:tint val="45000"/>
                <a:satMod val="400000"/>
              </a:schemeClr>
            </a:duotone>
          </a:blip>
          <a:srcRect/>
          <a:stretch>
            <a:fillRect l="-2000" r="-2000"/>
          </a:stretch>
        </a:blipFill>
        <a:effectLst/>
      </p:bgPr>
    </p:bg>
    <p:spTree>
      <p:nvGrpSpPr>
        <p:cNvPr id="1" name="Shape 244"/>
        <p:cNvGrpSpPr/>
        <p:nvPr/>
      </p:nvGrpSpPr>
      <p:grpSpPr>
        <a:xfrm>
          <a:off x="0" y="0"/>
          <a:ext cx="0" cy="0"/>
          <a:chOff x="0" y="0"/>
          <a:chExt cx="0" cy="0"/>
        </a:xfrm>
      </p:grpSpPr>
      <p:sp>
        <p:nvSpPr>
          <p:cNvPr id="6" name="Google Shape;246;p35">
            <a:extLst>
              <a:ext uri="{FF2B5EF4-FFF2-40B4-BE49-F238E27FC236}">
                <a16:creationId xmlns:a16="http://schemas.microsoft.com/office/drawing/2014/main" id="{D036C36D-0E5B-48E4-B77B-35F0D6F8C388}"/>
              </a:ext>
            </a:extLst>
          </p:cNvPr>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723205" y="1421626"/>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1983530" y="2205676"/>
            <a:ext cx="30498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DATA PREPARATION</a:t>
            </a:r>
            <a:endParaRPr>
              <a:solidFill>
                <a:schemeClr val="lt1"/>
              </a:solidFill>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02</a:t>
            </a:r>
            <a:endParaRPr>
              <a:solidFill>
                <a:schemeClr val="lt1"/>
              </a:solidFill>
            </a:endParaRPr>
          </a:p>
        </p:txBody>
      </p:sp>
    </p:spTree>
    <p:extLst>
      <p:ext uri="{BB962C8B-B14F-4D97-AF65-F5344CB8AC3E}">
        <p14:creationId xmlns:p14="http://schemas.microsoft.com/office/powerpoint/2010/main" val="257339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4" name="Google Shape;164;p27"/>
          <p:cNvSpPr txBox="1">
            <a:spLocks noGrp="1"/>
          </p:cNvSpPr>
          <p:nvPr>
            <p:ph type="subTitle" idx="1"/>
          </p:nvPr>
        </p:nvSpPr>
        <p:spPr>
          <a:xfrm flipH="1">
            <a:off x="1359568" y="1414775"/>
            <a:ext cx="6918583" cy="26312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sz="1400" b="1"/>
              <a:t>Missing </a:t>
            </a:r>
            <a:r>
              <a:rPr lang="en-GB" sz="1400" b="1" err="1"/>
              <a:t>Zipcodes</a:t>
            </a:r>
            <a:r>
              <a:rPr lang="en-GB" sz="1400" b="1"/>
              <a:t> and Region: </a:t>
            </a:r>
            <a:r>
              <a:rPr lang="en-GB" sz="1400"/>
              <a:t>Only 6 donors in total had the language ‘EN’ including both these missing entries. The missing values were replaced by information from remaining 4 profiles - Region: Flanders, Province: Flemish Brabant and Zip: 3080.​</a:t>
            </a:r>
          </a:p>
          <a:p>
            <a:pPr marL="0" lvl="0" indent="0" algn="just" rtl="0">
              <a:spcBef>
                <a:spcPts val="0"/>
              </a:spcBef>
              <a:spcAft>
                <a:spcPts val="0"/>
              </a:spcAft>
              <a:buClr>
                <a:schemeClr val="dk1"/>
              </a:buClr>
              <a:buSzPts val="1100"/>
              <a:buFont typeface="Arial"/>
              <a:buNone/>
            </a:pPr>
            <a:endParaRPr lang="en-GB" sz="1400"/>
          </a:p>
          <a:p>
            <a:pPr marL="0" lvl="0" indent="0" algn="just" rtl="0">
              <a:spcBef>
                <a:spcPts val="0"/>
              </a:spcBef>
              <a:spcAft>
                <a:spcPts val="0"/>
              </a:spcAft>
              <a:buClr>
                <a:schemeClr val="dk1"/>
              </a:buClr>
              <a:buSzPts val="1100"/>
              <a:buFont typeface="Arial"/>
              <a:buNone/>
            </a:pPr>
            <a:r>
              <a:rPr lang="en-GB" sz="1400" b="1"/>
              <a:t>Age: </a:t>
            </a:r>
            <a:r>
              <a:rPr lang="en-GB" sz="1400"/>
              <a:t>Calculated the donor’s age from the DOB. ​</a:t>
            </a:r>
          </a:p>
          <a:p>
            <a:pPr marL="0" lvl="0" indent="0" algn="just" rtl="0">
              <a:spcBef>
                <a:spcPts val="0"/>
              </a:spcBef>
              <a:spcAft>
                <a:spcPts val="0"/>
              </a:spcAft>
              <a:buClr>
                <a:schemeClr val="dk1"/>
              </a:buClr>
              <a:buSzPts val="1100"/>
              <a:buFont typeface="Arial"/>
              <a:buNone/>
            </a:pPr>
            <a:endParaRPr lang="en-GB" sz="1400"/>
          </a:p>
          <a:p>
            <a:pPr marL="0" lvl="0" indent="0" algn="just" rtl="0">
              <a:spcBef>
                <a:spcPts val="0"/>
              </a:spcBef>
              <a:spcAft>
                <a:spcPts val="0"/>
              </a:spcAft>
              <a:buClr>
                <a:schemeClr val="dk1"/>
              </a:buClr>
              <a:buSzPts val="1100"/>
              <a:buFont typeface="Arial"/>
              <a:buNone/>
            </a:pPr>
            <a:r>
              <a:rPr lang="en-GB" sz="1400" b="1"/>
              <a:t>Dummy encoded variables: ​</a:t>
            </a:r>
          </a:p>
          <a:p>
            <a:pPr marL="171450" lvl="0" indent="-171450" algn="just" rtl="0">
              <a:spcBef>
                <a:spcPts val="0"/>
              </a:spcBef>
              <a:spcAft>
                <a:spcPts val="0"/>
              </a:spcAft>
              <a:buClr>
                <a:schemeClr val="dk1"/>
              </a:buClr>
              <a:buSzPts val="1100"/>
              <a:buFont typeface="Wingdings" panose="05000000000000000000" pitchFamily="2" charset="2"/>
              <a:buChar char="§"/>
            </a:pPr>
            <a:endParaRPr lang="en-GB" sz="1400"/>
          </a:p>
          <a:p>
            <a:pPr marL="171450" indent="-171450" algn="just">
              <a:buClr>
                <a:schemeClr val="dk1"/>
              </a:buClr>
              <a:buSzPts val="1100"/>
              <a:buFont typeface="Wingdings" panose="05000000000000000000" pitchFamily="2" charset="2"/>
              <a:buChar char="§"/>
            </a:pPr>
            <a:r>
              <a:rPr lang="en-GB" sz="1400"/>
              <a:t> Gender – IsMale, </a:t>
            </a:r>
            <a:r>
              <a:rPr lang="en-GB" sz="1400" err="1"/>
              <a:t>IsFemale</a:t>
            </a:r>
            <a:r>
              <a:rPr lang="en-GB" sz="1400"/>
              <a:t>, </a:t>
            </a:r>
            <a:r>
              <a:rPr lang="en-GB" sz="1400" err="1"/>
              <a:t>IsMissingGender</a:t>
            </a:r>
            <a:r>
              <a:rPr lang="en-GB" sz="1400"/>
              <a:t>​</a:t>
            </a:r>
          </a:p>
          <a:p>
            <a:pPr marL="171450" lvl="0" indent="-171450" algn="just" rtl="0">
              <a:spcBef>
                <a:spcPts val="0"/>
              </a:spcBef>
              <a:spcAft>
                <a:spcPts val="0"/>
              </a:spcAft>
              <a:buClr>
                <a:schemeClr val="dk1"/>
              </a:buClr>
              <a:buSzPts val="1100"/>
              <a:buFont typeface="Wingdings" panose="05000000000000000000" pitchFamily="2" charset="2"/>
              <a:buChar char="§"/>
            </a:pPr>
            <a:endParaRPr lang="en-GB" sz="1400"/>
          </a:p>
          <a:p>
            <a:pPr marL="171450" indent="-171450" algn="just">
              <a:buClr>
                <a:schemeClr val="dk1"/>
              </a:buClr>
              <a:buSzPts val="1100"/>
              <a:buFont typeface="Wingdings" panose="05000000000000000000" pitchFamily="2" charset="2"/>
              <a:buChar char="§"/>
            </a:pPr>
            <a:r>
              <a:rPr lang="en-GB" sz="1400"/>
              <a:t> Region – </a:t>
            </a:r>
            <a:r>
              <a:rPr lang="en-GB" sz="1400" err="1"/>
              <a:t>IsFromFlanders</a:t>
            </a:r>
            <a:r>
              <a:rPr lang="en-GB" sz="1400"/>
              <a:t>, </a:t>
            </a:r>
            <a:r>
              <a:rPr lang="en-GB" sz="1400" err="1"/>
              <a:t>IsFromBrussels</a:t>
            </a:r>
            <a:r>
              <a:rPr lang="en-GB" sz="1400"/>
              <a:t>, </a:t>
            </a:r>
            <a:r>
              <a:rPr lang="en-GB" sz="1400" err="1"/>
              <a:t>IsFromWallonia</a:t>
            </a:r>
            <a:r>
              <a:rPr lang="en-GB" sz="1400"/>
              <a:t>, </a:t>
            </a:r>
            <a:r>
              <a:rPr lang="en-GB" sz="1400" err="1"/>
              <a:t>IsMissingRegion</a:t>
            </a:r>
            <a:r>
              <a:rPr lang="en-GB" sz="1400"/>
              <a:t>​</a:t>
            </a:r>
          </a:p>
          <a:p>
            <a:pPr marL="171450" lvl="0" indent="-171450" algn="just" rtl="0">
              <a:spcBef>
                <a:spcPts val="0"/>
              </a:spcBef>
              <a:spcAft>
                <a:spcPts val="0"/>
              </a:spcAft>
              <a:buClr>
                <a:schemeClr val="dk1"/>
              </a:buClr>
              <a:buSzPts val="1100"/>
              <a:buFont typeface="Wingdings" panose="05000000000000000000" pitchFamily="2" charset="2"/>
              <a:buChar char="§"/>
            </a:pPr>
            <a:endParaRPr lang="en-GB" sz="1400"/>
          </a:p>
          <a:p>
            <a:pPr marL="171450" indent="-171450" algn="just">
              <a:buClr>
                <a:schemeClr val="dk1"/>
              </a:buClr>
              <a:buSzPts val="1100"/>
              <a:buFont typeface="Wingdings" panose="05000000000000000000" pitchFamily="2" charset="2"/>
              <a:buChar char="§"/>
            </a:pPr>
            <a:r>
              <a:rPr lang="en-GB" sz="1400"/>
              <a:t> Language – </a:t>
            </a:r>
            <a:r>
              <a:rPr lang="en-GB" sz="1400" err="1"/>
              <a:t>Speaks_NL</a:t>
            </a:r>
            <a:r>
              <a:rPr lang="en-GB" sz="1400"/>
              <a:t>, </a:t>
            </a:r>
            <a:r>
              <a:rPr lang="en-GB" sz="1400" err="1"/>
              <a:t>Speaks_FR</a:t>
            </a:r>
            <a:r>
              <a:rPr lang="en-GB" sz="1400"/>
              <a:t>​</a:t>
            </a:r>
          </a:p>
          <a:p>
            <a:pPr marL="171450" indent="-171450" algn="just">
              <a:buClr>
                <a:schemeClr val="dk1"/>
              </a:buClr>
              <a:buSzPts val="1100"/>
              <a:buFont typeface="Wingdings" panose="05000000000000000000" pitchFamily="2" charset="2"/>
              <a:buChar char="§"/>
            </a:pPr>
            <a:endParaRPr lang="en-GB" sz="1400"/>
          </a:p>
          <a:p>
            <a:pPr marL="171450" indent="-171450" algn="just">
              <a:buClr>
                <a:schemeClr val="dk1"/>
              </a:buClr>
              <a:buSzPts val="1100"/>
              <a:buFont typeface="Wingdings" panose="05000000000000000000" pitchFamily="2" charset="2"/>
              <a:buChar char="§"/>
            </a:pPr>
            <a:r>
              <a:rPr lang="en-GB" sz="1400"/>
              <a:t>Province – 11 new columns, one for each province and a column </a:t>
            </a:r>
            <a:r>
              <a:rPr lang="en-GB" sz="1400" err="1"/>
              <a:t>IsMissingProvince</a:t>
            </a:r>
            <a:r>
              <a:rPr lang="en-GB" sz="1400"/>
              <a:t> </a:t>
            </a:r>
          </a:p>
        </p:txBody>
      </p:sp>
      <p:sp>
        <p:nvSpPr>
          <p:cNvPr id="165" name="Google Shape;165;p27"/>
          <p:cNvSpPr txBox="1">
            <a:spLocks noGrp="1"/>
          </p:cNvSpPr>
          <p:nvPr>
            <p:ph type="title"/>
          </p:nvPr>
        </p:nvSpPr>
        <p:spPr>
          <a:xfrm>
            <a:off x="1359568" y="348142"/>
            <a:ext cx="3498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DONORS TABLE</a:t>
            </a:r>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p27">
            <a:extLst>
              <a:ext uri="{FF2B5EF4-FFF2-40B4-BE49-F238E27FC236}">
                <a16:creationId xmlns:a16="http://schemas.microsoft.com/office/drawing/2014/main" id="{91711743-C83B-4CCB-95C6-4BC64A74C1DC}"/>
              </a:ext>
            </a:extLst>
          </p:cNvPr>
          <p:cNvSpPr txBox="1">
            <a:spLocks/>
          </p:cNvSpPr>
          <p:nvPr/>
        </p:nvSpPr>
        <p:spPr>
          <a:xfrm>
            <a:off x="1359568" y="348142"/>
            <a:ext cx="4539526"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GB"/>
              <a:t>DONORS TABLE</a:t>
            </a:r>
          </a:p>
        </p:txBody>
      </p:sp>
      <p:grpSp>
        <p:nvGrpSpPr>
          <p:cNvPr id="14" name="Group 13">
            <a:extLst>
              <a:ext uri="{FF2B5EF4-FFF2-40B4-BE49-F238E27FC236}">
                <a16:creationId xmlns:a16="http://schemas.microsoft.com/office/drawing/2014/main" id="{38416F2C-DE3E-48A2-A694-61F21DC678CF}"/>
              </a:ext>
            </a:extLst>
          </p:cNvPr>
          <p:cNvGrpSpPr/>
          <p:nvPr/>
        </p:nvGrpSpPr>
        <p:grpSpPr>
          <a:xfrm>
            <a:off x="566441" y="1743075"/>
            <a:ext cx="8310521" cy="1657349"/>
            <a:chOff x="-283222" y="1158679"/>
            <a:chExt cx="11660624" cy="2160496"/>
          </a:xfrm>
        </p:grpSpPr>
        <p:pic>
          <p:nvPicPr>
            <p:cNvPr id="10" name="Picture 9" descr="A picture containing graphical user interface&#10;&#10;Description automatically generated">
              <a:extLst>
                <a:ext uri="{FF2B5EF4-FFF2-40B4-BE49-F238E27FC236}">
                  <a16:creationId xmlns:a16="http://schemas.microsoft.com/office/drawing/2014/main" id="{41D137D4-0B77-4890-A7E6-6F4866C412BA}"/>
                </a:ext>
              </a:extLst>
            </p:cNvPr>
            <p:cNvPicPr>
              <a:picLocks noChangeAspect="1"/>
            </p:cNvPicPr>
            <p:nvPr/>
          </p:nvPicPr>
          <p:blipFill rotWithShape="1">
            <a:blip r:embed="rId3"/>
            <a:srcRect r="9115"/>
            <a:stretch/>
          </p:blipFill>
          <p:spPr>
            <a:xfrm>
              <a:off x="-283222" y="1158679"/>
              <a:ext cx="8310521" cy="2130228"/>
            </a:xfrm>
            <a:prstGeom prst="rect">
              <a:avLst/>
            </a:prstGeom>
          </p:spPr>
        </p:pic>
        <p:pic>
          <p:nvPicPr>
            <p:cNvPr id="12" name="Picture 11" descr="Calendar&#10;&#10;Description automatically generated">
              <a:extLst>
                <a:ext uri="{FF2B5EF4-FFF2-40B4-BE49-F238E27FC236}">
                  <a16:creationId xmlns:a16="http://schemas.microsoft.com/office/drawing/2014/main" id="{7962C9E4-402E-4C1B-BDF4-C004AE82470B}"/>
                </a:ext>
              </a:extLst>
            </p:cNvPr>
            <p:cNvPicPr>
              <a:picLocks noChangeAspect="1"/>
            </p:cNvPicPr>
            <p:nvPr/>
          </p:nvPicPr>
          <p:blipFill rotWithShape="1">
            <a:blip r:embed="rId4"/>
            <a:srcRect t="956" b="-956"/>
            <a:stretch/>
          </p:blipFill>
          <p:spPr>
            <a:xfrm>
              <a:off x="8027299" y="1158679"/>
              <a:ext cx="3350103" cy="2160496"/>
            </a:xfrm>
            <a:prstGeom prst="rect">
              <a:avLst/>
            </a:prstGeom>
          </p:spPr>
        </p:pic>
      </p:grpSp>
    </p:spTree>
    <p:extLst>
      <p:ext uri="{BB962C8B-B14F-4D97-AF65-F5344CB8AC3E}">
        <p14:creationId xmlns:p14="http://schemas.microsoft.com/office/powerpoint/2010/main" val="3828951482"/>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Engineering Project Proposal by Slidesgo</vt:lpstr>
      <vt:lpstr>Advanced Analytics in Fundraising</vt:lpstr>
      <vt:lpstr>OUR TEAM</vt:lpstr>
      <vt:lpstr>TABLE OF CONTENTS</vt:lpstr>
      <vt:lpstr>01</vt:lpstr>
      <vt:lpstr>QUICK BACKGROUND</vt:lpstr>
      <vt:lpstr>TIMELINE</vt:lpstr>
      <vt:lpstr>DATA PREPARATION</vt:lpstr>
      <vt:lpstr>DONORS TABLE</vt:lpstr>
      <vt:lpstr>PowerPoint Presentation</vt:lpstr>
      <vt:lpstr>PowerPoint Presentation</vt:lpstr>
      <vt:lpstr>GIFTS TABLE</vt:lpstr>
      <vt:lpstr>PowerPoint Presentation</vt:lpstr>
      <vt:lpstr>03</vt:lpstr>
      <vt:lpstr>FEATURE SELECTION</vt:lpstr>
      <vt:lpstr>04</vt:lpstr>
      <vt:lpstr>MODELS  USED</vt:lpstr>
      <vt:lpstr>MODELS RUN ON 4 SETS</vt:lpstr>
      <vt:lpstr>MODEL VALIDATION</vt:lpstr>
      <vt:lpstr># DONORS = # NON-DONORS</vt:lpstr>
      <vt:lpstr>ENTIRE TRAINING DATA 6169</vt:lpstr>
      <vt:lpstr>PERFORMANCE OF BEST MODEL</vt:lpstr>
      <vt:lpstr>06</vt:lpstr>
      <vt:lpstr>Campaign 7662  Dec 15, 2020</vt:lpstr>
      <vt:lpstr>   Female  72 years old  Speaks Flemish  From Region Flanders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cp:revision>5</cp:revision>
  <dcterms:modified xsi:type="dcterms:W3CDTF">2020-12-10T09:40:30Z</dcterms:modified>
</cp:coreProperties>
</file>